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4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9144000" cy="5143500" type="screen16x9"/>
  <p:notesSz cx="6858000" cy="9144000"/>
  <p:embeddedFontLst>
    <p:embeddedFont>
      <p:font typeface="Proxima Nova"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7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07131a16c1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07131a16c1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07131a16c1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07131a16c1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07131a16c1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07131a16c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07131a16c1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07131a16c1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07131a16c1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07131a16c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07131a16c1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07131a16c1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07131a16c1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07131a16c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f9302b5f55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f9302b5f55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f9302b5f55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f9302b5f55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f95a7d3042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f95a7d3042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f9302b5f55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f9302b5f5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07131a16c1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07131a16c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07131a16c1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07131a16c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07131a16c1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07131a16c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f95a7d304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f95a7d30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f95a7d304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f95a7d304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f95a7d304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f95a7d304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f95a7d3042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f95a7d304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f95a7d3042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f95a7d304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f95a7d3042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f95a7d304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07131a16c1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07131a16c1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f9302b5f55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f9302b5f5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f95d9e4bd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f95d9e4bd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f95d9e4bd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f95d9e4bd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f95d9e4bd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f95d9e4bd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f95d9e4bd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f95d9e4bd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f95d9e4bde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f95d9e4bd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f983fd884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f983fd88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f95d9e4bde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f95d9e4bd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f95d9e4bde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f95d9e4bd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f95d9e4bde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f95d9e4bde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f983fd884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f983fd884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f9302b5f55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f9302b5f55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f983fd884d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f983fd884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07131a16c1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07131a16c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07131a16c1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07131a16c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07131a16c1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07131a16c1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07131a16c1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07131a16c1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07131a16c1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07131a16c1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Managing Reg E Liability </a:t>
            </a:r>
            <a:endParaRPr/>
          </a:p>
        </p:txBody>
      </p:sp>
      <p:sp>
        <p:nvSpPr>
          <p:cNvPr id="60" name="Google Shape;60;p13"/>
          <p:cNvSpPr txBox="1">
            <a:spLocks noGrp="1"/>
          </p:cNvSpPr>
          <p:nvPr>
            <p:ph type="subTitle" idx="1"/>
          </p:nvPr>
        </p:nvSpPr>
        <p:spPr>
          <a:xfrm>
            <a:off x="510450" y="3182345"/>
            <a:ext cx="8123100" cy="1588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Defenses You Didn’t Know You Had</a:t>
            </a:r>
            <a:endParaRPr/>
          </a:p>
          <a:p>
            <a:pPr marL="0" lvl="0" indent="0" algn="l" rtl="0">
              <a:spcBef>
                <a:spcPts val="0"/>
              </a:spcBef>
              <a:spcAft>
                <a:spcPts val="0"/>
              </a:spcAft>
              <a:buNone/>
            </a:pPr>
            <a:endParaRPr/>
          </a:p>
          <a:p>
            <a:pPr marL="0" lvl="0" indent="0" algn="r" rtl="0">
              <a:spcBef>
                <a:spcPts val="0"/>
              </a:spcBef>
              <a:spcAft>
                <a:spcPts val="0"/>
              </a:spcAft>
              <a:buNone/>
            </a:pP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20"/>
              <a:t>Tier 2 Delay Scenario </a:t>
            </a:r>
            <a:endParaRPr sz="2920"/>
          </a:p>
        </p:txBody>
      </p:sp>
      <p:sp>
        <p:nvSpPr>
          <p:cNvPr id="117" name="Google Shape;117;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a:solidFill>
                  <a:schemeClr val="dk1"/>
                </a:solidFill>
              </a:rPr>
              <a:t>Connie Customer’s card is stolen on Monday. And, Connie notices her card is missing the same day. On Tuesday, Sally Scammer finds the card and charges $100 on it. Then, on Friday, Sally Scammer charges another $600 on the card. The following Monday, Connie notifies her credit union of the missing card. </a:t>
            </a:r>
            <a:endParaRPr>
              <a:solidFill>
                <a:schemeClr val="dk1"/>
              </a:solidFill>
            </a:endParaRPr>
          </a:p>
          <a:p>
            <a:pPr marL="0" lvl="0" indent="0" algn="l" rtl="0">
              <a:spcBef>
                <a:spcPts val="1200"/>
              </a:spcBef>
              <a:spcAft>
                <a:spcPts val="0"/>
              </a:spcAft>
              <a:buNone/>
            </a:pPr>
            <a:r>
              <a:rPr lang="en">
                <a:solidFill>
                  <a:schemeClr val="dk1"/>
                </a:solidFill>
              </a:rPr>
              <a:t>Q: How much is Connie’s liability? </a:t>
            </a:r>
            <a:endParaRPr>
              <a:solidFill>
                <a:schemeClr val="dk1"/>
              </a:solidFill>
            </a:endParaRPr>
          </a:p>
          <a:p>
            <a:pPr marL="0" lvl="0" indent="0" algn="l" rtl="0">
              <a:spcBef>
                <a:spcPts val="1200"/>
              </a:spcBef>
              <a:spcAft>
                <a:spcPts val="0"/>
              </a:spcAft>
              <a:buNone/>
            </a:pPr>
            <a:r>
              <a:rPr lang="en">
                <a:solidFill>
                  <a:schemeClr val="dk1"/>
                </a:solidFill>
              </a:rPr>
              <a:t>A: $500.00. </a:t>
            </a:r>
            <a:endParaRPr>
              <a:solidFill>
                <a:schemeClr val="dk1"/>
              </a:solidFill>
            </a:endParaRPr>
          </a:p>
          <a:p>
            <a:pPr marL="457200" lvl="0" indent="-317500" algn="l" rtl="0">
              <a:spcBef>
                <a:spcPts val="1200"/>
              </a:spcBef>
              <a:spcAft>
                <a:spcPts val="0"/>
              </a:spcAft>
              <a:buClr>
                <a:schemeClr val="dk1"/>
              </a:buClr>
              <a:buSzPts val="1400"/>
              <a:buChar char="●"/>
            </a:pPr>
            <a:r>
              <a:rPr lang="en">
                <a:solidFill>
                  <a:schemeClr val="dk1"/>
                </a:solidFill>
              </a:rPr>
              <a:t>Connie is liable for $50 from the Tuesday charge (liability within 2 business days) and the remaining $450 from Friday’s charges. </a:t>
            </a:r>
            <a:endParaRPr>
              <a:solidFill>
                <a:schemeClr val="dk1"/>
              </a:solidFill>
            </a:endParaRPr>
          </a:p>
        </p:txBody>
      </p:sp>
      <p:sp>
        <p:nvSpPr>
          <p:cNvPr id="118" name="Google Shape;118;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018"/>
              <a:buNone/>
            </a:pPr>
            <a:r>
              <a:rPr lang="en" sz="1395">
                <a:solidFill>
                  <a:schemeClr val="dk1"/>
                </a:solidFill>
              </a:rPr>
              <a:t>Connie Customer’s card is stolen on Monday. And, once again, Connie notices her card is missing the same day. On Tuesday, Sally Scammer finds the card and charges $1,000 on it. Then, on Friday, Sally Scammer charges another $100 on the card. The following Monday, Connie notifies her credit union of the missing card. </a:t>
            </a:r>
            <a:endParaRPr sz="1395">
              <a:solidFill>
                <a:schemeClr val="dk1"/>
              </a:solidFill>
            </a:endParaRPr>
          </a:p>
          <a:p>
            <a:pPr marL="0" lvl="0" indent="0" algn="l" rtl="0">
              <a:lnSpc>
                <a:spcPct val="100000"/>
              </a:lnSpc>
              <a:spcBef>
                <a:spcPts val="1200"/>
              </a:spcBef>
              <a:spcAft>
                <a:spcPts val="0"/>
              </a:spcAft>
              <a:buSzPts val="1018"/>
              <a:buNone/>
            </a:pPr>
            <a:r>
              <a:rPr lang="en" sz="1395">
                <a:solidFill>
                  <a:schemeClr val="dk1"/>
                </a:solidFill>
              </a:rPr>
              <a:t>Q: How much is Connie’s liability? </a:t>
            </a:r>
            <a:endParaRPr sz="1395">
              <a:solidFill>
                <a:schemeClr val="dk1"/>
              </a:solidFill>
            </a:endParaRPr>
          </a:p>
          <a:p>
            <a:pPr marL="0" lvl="0" indent="0" algn="l" rtl="0">
              <a:lnSpc>
                <a:spcPct val="100000"/>
              </a:lnSpc>
              <a:spcBef>
                <a:spcPts val="1200"/>
              </a:spcBef>
              <a:spcAft>
                <a:spcPts val="0"/>
              </a:spcAft>
              <a:buSzPts val="1018"/>
              <a:buNone/>
            </a:pPr>
            <a:r>
              <a:rPr lang="en" sz="1395">
                <a:solidFill>
                  <a:schemeClr val="dk1"/>
                </a:solidFill>
              </a:rPr>
              <a:t>A: $150.00. </a:t>
            </a:r>
            <a:endParaRPr sz="1395">
              <a:solidFill>
                <a:schemeClr val="dk1"/>
              </a:solidFill>
            </a:endParaRPr>
          </a:p>
          <a:p>
            <a:pPr marL="457200" lvl="0" indent="-317182" algn="l" rtl="0">
              <a:lnSpc>
                <a:spcPct val="100000"/>
              </a:lnSpc>
              <a:spcBef>
                <a:spcPts val="1200"/>
              </a:spcBef>
              <a:spcAft>
                <a:spcPts val="0"/>
              </a:spcAft>
              <a:buClr>
                <a:schemeClr val="dk1"/>
              </a:buClr>
              <a:buSzPts val="1395"/>
              <a:buChar char="●"/>
            </a:pPr>
            <a:r>
              <a:rPr lang="en" sz="1395">
                <a:solidFill>
                  <a:schemeClr val="dk1"/>
                </a:solidFill>
              </a:rPr>
              <a:t>Connie is only liable for $50 from the Tuesday charge (liability within 2 business days) and the remaining $100 from Friday’s charges. </a:t>
            </a:r>
            <a:r>
              <a:rPr lang="en" sz="1395" i="1">
                <a:solidFill>
                  <a:schemeClr val="dk1"/>
                </a:solidFill>
              </a:rPr>
              <a:t>CFPB Official comment</a:t>
            </a:r>
            <a:r>
              <a:rPr lang="en" sz="1350" i="1">
                <a:solidFill>
                  <a:schemeClr val="dk1"/>
                </a:solidFill>
              </a:rPr>
              <a:t> § 1005</a:t>
            </a:r>
            <a:r>
              <a:rPr lang="en" sz="1395" i="1">
                <a:solidFill>
                  <a:schemeClr val="dk1"/>
                </a:solidFill>
              </a:rPr>
              <a:t>.6(b)(2). </a:t>
            </a:r>
            <a:endParaRPr sz="1395"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20"/>
              <a:t>Tier 3 Delay Scenario</a:t>
            </a:r>
            <a:endParaRPr sz="2920"/>
          </a:p>
        </p:txBody>
      </p:sp>
      <p:sp>
        <p:nvSpPr>
          <p:cNvPr id="124" name="Google Shape;124;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852"/>
              <a:buNone/>
            </a:pPr>
            <a:r>
              <a:rPr lang="en" sz="1495">
                <a:solidFill>
                  <a:srgbClr val="101820"/>
                </a:solidFill>
              </a:rPr>
              <a:t>Connie Customer loses her debit card on January 1. She immediately knows that the card is lost. Sally Scammer finds the card and uses it on January 2 to purchase dinner for $100. Sally again uses the card on January 5 to buy a new outfit for $200. The credit union sends Connie her periodic statement on January 15. Despite Sally’s charges appearing on the statement, Connie doesn’t notify the credit union. In May, Sally uses the card again to book a spring break cruise–which costs $3,000. </a:t>
            </a:r>
            <a:endParaRPr sz="1495">
              <a:solidFill>
                <a:srgbClr val="101820"/>
              </a:solidFill>
            </a:endParaRPr>
          </a:p>
          <a:p>
            <a:pPr marL="0" lvl="0" indent="0" algn="l" rtl="0">
              <a:lnSpc>
                <a:spcPct val="105000"/>
              </a:lnSpc>
              <a:spcBef>
                <a:spcPts val="1200"/>
              </a:spcBef>
              <a:spcAft>
                <a:spcPts val="0"/>
              </a:spcAft>
              <a:buSzPts val="852"/>
              <a:buNone/>
            </a:pPr>
            <a:r>
              <a:rPr lang="en" sz="1495">
                <a:solidFill>
                  <a:srgbClr val="101820"/>
                </a:solidFill>
              </a:rPr>
              <a:t>Q: What is Connie’s liability. </a:t>
            </a:r>
            <a:endParaRPr sz="1495">
              <a:solidFill>
                <a:srgbClr val="101820"/>
              </a:solidFill>
            </a:endParaRPr>
          </a:p>
          <a:p>
            <a:pPr marL="0" lvl="0" indent="0" algn="l" rtl="0">
              <a:lnSpc>
                <a:spcPct val="105000"/>
              </a:lnSpc>
              <a:spcBef>
                <a:spcPts val="1200"/>
              </a:spcBef>
              <a:spcAft>
                <a:spcPts val="0"/>
              </a:spcAft>
              <a:buSzPts val="852"/>
              <a:buNone/>
            </a:pPr>
            <a:r>
              <a:rPr lang="en" sz="1495">
                <a:solidFill>
                  <a:srgbClr val="101820"/>
                </a:solidFill>
              </a:rPr>
              <a:t>A: $3,250. </a:t>
            </a:r>
            <a:endParaRPr sz="1495">
              <a:solidFill>
                <a:srgbClr val="101820"/>
              </a:solidFill>
            </a:endParaRPr>
          </a:p>
          <a:p>
            <a:pPr marL="457200" lvl="0" indent="-323532" algn="l" rtl="0">
              <a:lnSpc>
                <a:spcPct val="105000"/>
              </a:lnSpc>
              <a:spcBef>
                <a:spcPts val="1200"/>
              </a:spcBef>
              <a:spcAft>
                <a:spcPts val="0"/>
              </a:spcAft>
              <a:buClr>
                <a:srgbClr val="101820"/>
              </a:buClr>
              <a:buSzPts val="1495"/>
              <a:buChar char="●"/>
            </a:pPr>
            <a:r>
              <a:rPr lang="en" sz="1495">
                <a:solidFill>
                  <a:srgbClr val="101820"/>
                </a:solidFill>
              </a:rPr>
              <a:t>Connie is charged $50 for the first transaction (occurred within 2 business days) </a:t>
            </a:r>
            <a:endParaRPr sz="1495">
              <a:solidFill>
                <a:srgbClr val="101820"/>
              </a:solidFill>
            </a:endParaRPr>
          </a:p>
          <a:p>
            <a:pPr marL="457200" lvl="0" indent="-323532" algn="l" rtl="0">
              <a:lnSpc>
                <a:spcPct val="105000"/>
              </a:lnSpc>
              <a:spcBef>
                <a:spcPts val="0"/>
              </a:spcBef>
              <a:spcAft>
                <a:spcPts val="0"/>
              </a:spcAft>
              <a:buClr>
                <a:srgbClr val="101820"/>
              </a:buClr>
              <a:buSzPts val="1495"/>
              <a:buChar char="●"/>
            </a:pPr>
            <a:r>
              <a:rPr lang="en" sz="1495">
                <a:solidFill>
                  <a:srgbClr val="101820"/>
                </a:solidFill>
              </a:rPr>
              <a:t>Connie is charged the full $200 for the second transaction (up to $500 total before notifying the credit union)</a:t>
            </a:r>
            <a:endParaRPr sz="1495">
              <a:solidFill>
                <a:srgbClr val="101820"/>
              </a:solidFill>
            </a:endParaRPr>
          </a:p>
          <a:p>
            <a:pPr marL="457200" lvl="0" indent="-323532" algn="l" rtl="0">
              <a:lnSpc>
                <a:spcPct val="105000"/>
              </a:lnSpc>
              <a:spcBef>
                <a:spcPts val="0"/>
              </a:spcBef>
              <a:spcAft>
                <a:spcPts val="0"/>
              </a:spcAft>
              <a:buClr>
                <a:srgbClr val="101820"/>
              </a:buClr>
              <a:buSzPts val="1495"/>
              <a:buChar char="●"/>
            </a:pPr>
            <a:r>
              <a:rPr lang="en" sz="1495">
                <a:solidFill>
                  <a:srgbClr val="101820"/>
                </a:solidFill>
              </a:rPr>
              <a:t>Connie is charged the full $3,000 for the trip because it was more than 60 days after the first periodic statement. </a:t>
            </a:r>
            <a:endParaRPr sz="1495">
              <a:solidFill>
                <a:srgbClr val="10182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900"/>
              <a:t>Unauthorized Transactions under </a:t>
            </a:r>
            <a:r>
              <a:rPr lang="en" sz="2900">
                <a:solidFill>
                  <a:srgbClr val="000000"/>
                </a:solidFill>
              </a:rPr>
              <a:t>§ 1005.6</a:t>
            </a:r>
            <a:endParaRPr sz="2900">
              <a:solidFill>
                <a:srgbClr val="000000"/>
              </a:solidFill>
            </a:endParaRPr>
          </a:p>
          <a:p>
            <a:pPr marL="0" lvl="0" indent="0" algn="l" rtl="0">
              <a:spcBef>
                <a:spcPts val="0"/>
              </a:spcBef>
              <a:spcAft>
                <a:spcPts val="0"/>
              </a:spcAft>
              <a:buNone/>
            </a:pPr>
            <a:endParaRPr/>
          </a:p>
        </p:txBody>
      </p:sp>
      <p:sp>
        <p:nvSpPr>
          <p:cNvPr id="130" name="Google Shape;130;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457200" lvl="0" indent="-361473" algn="l" rtl="0">
              <a:spcBef>
                <a:spcPts val="1200"/>
              </a:spcBef>
              <a:spcAft>
                <a:spcPts val="0"/>
              </a:spcAft>
              <a:buClr>
                <a:srgbClr val="000000"/>
              </a:buClr>
              <a:buSzPct val="100000"/>
              <a:buChar char="●"/>
            </a:pPr>
            <a:r>
              <a:rPr lang="en" sz="2700">
                <a:solidFill>
                  <a:srgbClr val="000000"/>
                </a:solidFill>
              </a:rPr>
              <a:t>The extent of a consumer’s liability for unauthorized transactions is determined solely by the consumer's promptness in reporting the loss or theft of an access device </a:t>
            </a:r>
            <a:r>
              <a:rPr lang="en" sz="2700" i="1">
                <a:solidFill>
                  <a:srgbClr val="000000"/>
                </a:solidFill>
              </a:rPr>
              <a:t>(CFPB Official Comment 6(b)(3))</a:t>
            </a:r>
            <a:endParaRPr sz="2700" i="1">
              <a:solidFill>
                <a:srgbClr val="000000"/>
              </a:solidFill>
            </a:endParaRPr>
          </a:p>
          <a:p>
            <a:pPr marL="457200" lvl="0" indent="-361473" algn="l" rtl="0">
              <a:spcBef>
                <a:spcPts val="1000"/>
              </a:spcBef>
              <a:spcAft>
                <a:spcPts val="0"/>
              </a:spcAft>
              <a:buClr>
                <a:srgbClr val="000000"/>
              </a:buClr>
              <a:buSzPct val="100000"/>
              <a:buChar char="●"/>
            </a:pPr>
            <a:r>
              <a:rPr lang="en" sz="2700">
                <a:solidFill>
                  <a:srgbClr val="000000"/>
                </a:solidFill>
              </a:rPr>
              <a:t>If the unauthorized transfer involved an access device, it must be an accepted access device, and the financial institution must have provided a means to identify the consumer to whom it was issued.</a:t>
            </a:r>
            <a:endParaRPr sz="2700">
              <a:solidFill>
                <a:srgbClr val="000000"/>
              </a:solidFill>
            </a:endParaRPr>
          </a:p>
          <a:p>
            <a:pPr marL="0" lvl="0" indent="0" algn="l" rtl="0">
              <a:spcBef>
                <a:spcPts val="1200"/>
              </a:spcBef>
              <a:spcAft>
                <a:spcPts val="0"/>
              </a:spcAft>
              <a:buNone/>
            </a:pPr>
            <a:endParaRPr sz="2700">
              <a:solidFill>
                <a:srgbClr val="000000"/>
              </a:solidFill>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body" idx="1"/>
          </p:nvPr>
        </p:nvSpPr>
        <p:spPr>
          <a:xfrm>
            <a:off x="311700" y="3302425"/>
            <a:ext cx="8520600" cy="9018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2300">
                <a:solidFill>
                  <a:schemeClr val="dk1"/>
                </a:solidFill>
              </a:rPr>
              <a:t>What in the world is an access device? </a:t>
            </a:r>
            <a:endParaRPr sz="2300">
              <a:solidFill>
                <a:schemeClr val="dk1"/>
              </a:solidFill>
            </a:endParaRPr>
          </a:p>
        </p:txBody>
      </p:sp>
      <p:pic>
        <p:nvPicPr>
          <p:cNvPr id="136" name="Google Shape;136;p25"/>
          <p:cNvPicPr preferRelativeResize="0"/>
          <p:nvPr/>
        </p:nvPicPr>
        <p:blipFill>
          <a:blip r:embed="rId3">
            <a:alphaModFix/>
          </a:blip>
          <a:stretch>
            <a:fillRect/>
          </a:stretch>
        </p:blipFill>
        <p:spPr>
          <a:xfrm>
            <a:off x="600075" y="728625"/>
            <a:ext cx="7943850" cy="2443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20"/>
              <a:t>What is an “access device”? </a:t>
            </a:r>
            <a:endParaRPr sz="2920"/>
          </a:p>
        </p:txBody>
      </p:sp>
      <p:sp>
        <p:nvSpPr>
          <p:cNvPr id="142" name="Google Shape;142;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935"/>
              <a:buNone/>
            </a:pPr>
            <a:r>
              <a:rPr lang="en" sz="1545">
                <a:solidFill>
                  <a:schemeClr val="dk1"/>
                </a:solidFill>
              </a:rPr>
              <a:t>Regulation E defines “access device” as: </a:t>
            </a:r>
            <a:endParaRPr sz="1545">
              <a:solidFill>
                <a:schemeClr val="dk1"/>
              </a:solidFill>
            </a:endParaRPr>
          </a:p>
          <a:p>
            <a:pPr marL="457200" lvl="0" indent="-326707" algn="l" rtl="0">
              <a:lnSpc>
                <a:spcPct val="105000"/>
              </a:lnSpc>
              <a:spcBef>
                <a:spcPts val="1200"/>
              </a:spcBef>
              <a:spcAft>
                <a:spcPts val="0"/>
              </a:spcAft>
              <a:buClr>
                <a:schemeClr val="dk1"/>
              </a:buClr>
              <a:buSzPts val="1545"/>
              <a:buChar char="●"/>
            </a:pPr>
            <a:r>
              <a:rPr lang="en" sz="1545">
                <a:solidFill>
                  <a:schemeClr val="dk1"/>
                </a:solidFill>
              </a:rPr>
              <a:t>“a card, code, or other means of access to a consumer's account, or any combination thereof, that may be used by the consumer to initiate electronic fund transfers.” § 1005.2(a)(1) </a:t>
            </a:r>
            <a:endParaRPr sz="1545">
              <a:solidFill>
                <a:schemeClr val="dk1"/>
              </a:solidFill>
            </a:endParaRPr>
          </a:p>
          <a:p>
            <a:pPr marL="0" lvl="0" indent="0" algn="l" rtl="0">
              <a:lnSpc>
                <a:spcPct val="105000"/>
              </a:lnSpc>
              <a:spcBef>
                <a:spcPts val="1200"/>
              </a:spcBef>
              <a:spcAft>
                <a:spcPts val="0"/>
              </a:spcAft>
              <a:buSzPts val="935"/>
              <a:buNone/>
            </a:pPr>
            <a:r>
              <a:rPr lang="en" sz="1545">
                <a:solidFill>
                  <a:schemeClr val="dk1"/>
                </a:solidFill>
              </a:rPr>
              <a:t>The access device becomes “accepted” when the consumer: </a:t>
            </a:r>
            <a:endParaRPr sz="1545">
              <a:solidFill>
                <a:schemeClr val="dk1"/>
              </a:solidFill>
            </a:endParaRPr>
          </a:p>
          <a:p>
            <a:pPr marL="457200" lvl="0" indent="-326707" algn="l" rtl="0">
              <a:lnSpc>
                <a:spcPct val="105000"/>
              </a:lnSpc>
              <a:spcBef>
                <a:spcPts val="1200"/>
              </a:spcBef>
              <a:spcAft>
                <a:spcPts val="0"/>
              </a:spcAft>
              <a:buClr>
                <a:schemeClr val="dk1"/>
              </a:buClr>
              <a:buSzPts val="1545"/>
              <a:buChar char="●"/>
            </a:pPr>
            <a:r>
              <a:rPr lang="en" sz="1545">
                <a:solidFill>
                  <a:schemeClr val="dk1"/>
                </a:solidFill>
              </a:rPr>
              <a:t>Requests and receives, or signs, or uses (or authorizes another to use) the access device to transfer money between accounts or to obtain money, property, or services;</a:t>
            </a:r>
            <a:endParaRPr sz="1545">
              <a:solidFill>
                <a:schemeClr val="dk1"/>
              </a:solidFill>
            </a:endParaRPr>
          </a:p>
          <a:p>
            <a:pPr marL="457200" lvl="0" indent="-326707" algn="l" rtl="0">
              <a:lnSpc>
                <a:spcPct val="105000"/>
              </a:lnSpc>
              <a:spcBef>
                <a:spcPts val="1000"/>
              </a:spcBef>
              <a:spcAft>
                <a:spcPts val="0"/>
              </a:spcAft>
              <a:buClr>
                <a:schemeClr val="dk1"/>
              </a:buClr>
              <a:buSzPts val="1545"/>
              <a:buChar char="●"/>
            </a:pPr>
            <a:r>
              <a:rPr lang="en" sz="1545">
                <a:solidFill>
                  <a:schemeClr val="dk1"/>
                </a:solidFill>
              </a:rPr>
              <a:t>Requests validation of an access device issued on an unsolicited basis; or</a:t>
            </a:r>
            <a:endParaRPr sz="1545">
              <a:solidFill>
                <a:schemeClr val="dk1"/>
              </a:solidFill>
            </a:endParaRPr>
          </a:p>
          <a:p>
            <a:pPr marL="457200" lvl="0" indent="-326707" algn="l" rtl="0">
              <a:lnSpc>
                <a:spcPct val="105000"/>
              </a:lnSpc>
              <a:spcBef>
                <a:spcPts val="1000"/>
              </a:spcBef>
              <a:spcAft>
                <a:spcPts val="0"/>
              </a:spcAft>
              <a:buClr>
                <a:schemeClr val="dk1"/>
              </a:buClr>
              <a:buSzPts val="1545"/>
              <a:buChar char="●"/>
            </a:pPr>
            <a:r>
              <a:rPr lang="en" sz="1545">
                <a:solidFill>
                  <a:schemeClr val="dk1"/>
                </a:solidFill>
              </a:rPr>
              <a:t>Receives an access device in renewal of, or in substitution for, an accepted access device from either the financial institution that initially issued the device or a successor.</a:t>
            </a:r>
            <a:endParaRPr sz="1545">
              <a:solidFill>
                <a:schemeClr val="dk1"/>
              </a:solidFill>
            </a:endParaRPr>
          </a:p>
          <a:p>
            <a:pPr marL="0" lvl="0" indent="0" algn="l" rtl="0">
              <a:lnSpc>
                <a:spcPct val="105000"/>
              </a:lnSpc>
              <a:spcBef>
                <a:spcPts val="1000"/>
              </a:spcBef>
              <a:spcAft>
                <a:spcPts val="1200"/>
              </a:spcAft>
              <a:buSzPts val="935"/>
              <a:buNone/>
            </a:pPr>
            <a:endParaRPr sz="1020">
              <a:solidFill>
                <a:srgbClr val="10182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20"/>
              <a:t>Why Do Access Devices Matter? </a:t>
            </a:r>
            <a:endParaRPr sz="2920"/>
          </a:p>
        </p:txBody>
      </p:sp>
      <p:sp>
        <p:nvSpPr>
          <p:cNvPr id="148" name="Google Shape;148;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1200"/>
              </a:spcBef>
              <a:spcAft>
                <a:spcPts val="0"/>
              </a:spcAft>
              <a:buNone/>
            </a:pPr>
            <a:r>
              <a:rPr lang="en" sz="2200">
                <a:solidFill>
                  <a:srgbClr val="000000"/>
                </a:solidFill>
              </a:rPr>
              <a:t>For unauthorized EFTs made without an access device, </a:t>
            </a:r>
            <a:r>
              <a:rPr lang="en" sz="2200" i="1">
                <a:solidFill>
                  <a:srgbClr val="000000"/>
                </a:solidFill>
              </a:rPr>
              <a:t>only the third tier of liability applies</a:t>
            </a:r>
            <a:r>
              <a:rPr lang="en" sz="2200">
                <a:solidFill>
                  <a:srgbClr val="000000"/>
                </a:solidFill>
              </a:rPr>
              <a:t>, specifically:</a:t>
            </a:r>
            <a:endParaRPr sz="2200">
              <a:solidFill>
                <a:srgbClr val="000000"/>
              </a:solidFill>
            </a:endParaRPr>
          </a:p>
          <a:p>
            <a:pPr marL="457200" lvl="0" indent="-293211" algn="l" rtl="0">
              <a:spcBef>
                <a:spcPts val="1200"/>
              </a:spcBef>
              <a:spcAft>
                <a:spcPts val="0"/>
              </a:spcAft>
              <a:buClr>
                <a:srgbClr val="000000"/>
              </a:buClr>
              <a:buSzPct val="55000"/>
              <a:buFont typeface="Proxima Nova"/>
              <a:buChar char="●"/>
            </a:pPr>
            <a:r>
              <a:rPr lang="en" sz="2000">
                <a:solidFill>
                  <a:srgbClr val="000000"/>
                </a:solidFill>
              </a:rPr>
              <a:t>If the consumer notifies the institution within 60 days of the transmittal of the periodic statement that shows the unauthorized transfer, the consumer has no liability.</a:t>
            </a:r>
            <a:endParaRPr sz="2000">
              <a:solidFill>
                <a:srgbClr val="000000"/>
              </a:solidFill>
            </a:endParaRPr>
          </a:p>
          <a:p>
            <a:pPr marL="457200" lvl="0" indent="-293211" algn="l" rtl="0">
              <a:spcBef>
                <a:spcPts val="1000"/>
              </a:spcBef>
              <a:spcAft>
                <a:spcPts val="0"/>
              </a:spcAft>
              <a:buClr>
                <a:srgbClr val="000000"/>
              </a:buClr>
              <a:buSzPct val="55000"/>
              <a:buFont typeface="Proxima Nova"/>
              <a:buChar char="●"/>
            </a:pPr>
            <a:r>
              <a:rPr lang="en" sz="2000">
                <a:solidFill>
                  <a:srgbClr val="000000"/>
                </a:solidFill>
              </a:rPr>
              <a:t>However, if the consumer fails to report the unauthorized transfers within the above 60 calendar day period, the consumer may be liable for any transfers occurring after the close of the 60 days and before notice is given to the institution.</a:t>
            </a:r>
            <a:endParaRPr sz="2000">
              <a:solidFill>
                <a:srgbClr val="000000"/>
              </a:solidFill>
            </a:endParaRPr>
          </a:p>
          <a:p>
            <a:pPr marL="0" lvl="0" indent="0" algn="l" rtl="0">
              <a:spcBef>
                <a:spcPts val="10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20"/>
              <a:t>Unauthorized EFTs Made Without Access Device  </a:t>
            </a:r>
            <a:endParaRPr sz="2920"/>
          </a:p>
        </p:txBody>
      </p:sp>
      <p:sp>
        <p:nvSpPr>
          <p:cNvPr id="154" name="Google Shape;154;p2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lnSpcReduction="10000"/>
          </a:bodyPr>
          <a:lstStyle/>
          <a:p>
            <a:pPr marL="457200" lvl="0" indent="-317500" algn="l" rtl="0">
              <a:spcBef>
                <a:spcPts val="0"/>
              </a:spcBef>
              <a:spcAft>
                <a:spcPts val="0"/>
              </a:spcAft>
              <a:buClr>
                <a:schemeClr val="dk1"/>
              </a:buClr>
              <a:buSzPts val="1400"/>
              <a:buChar char="●"/>
            </a:pPr>
            <a:r>
              <a:rPr lang="en">
                <a:solidFill>
                  <a:schemeClr val="dk1"/>
                </a:solidFill>
              </a:rPr>
              <a:t>CFPB Official Interpretation of </a:t>
            </a:r>
            <a:r>
              <a:rPr lang="en">
                <a:solidFill>
                  <a:srgbClr val="000000"/>
                </a:solidFill>
              </a:rPr>
              <a:t>§ </a:t>
            </a:r>
            <a:r>
              <a:rPr lang="en">
                <a:solidFill>
                  <a:schemeClr val="dk1"/>
                </a:solidFill>
              </a:rPr>
              <a:t>1005.2(a) states an “‘access device’ does not include a check or draft used to capture the Magnetic Ink Character Recognition (MICR) encoding to initiate a one-time ACH debit.” </a:t>
            </a:r>
            <a:endParaRPr>
              <a:solidFill>
                <a:schemeClr val="dk1"/>
              </a:solidFill>
            </a:endParaRPr>
          </a:p>
          <a:p>
            <a:pPr marL="457200" lvl="0" indent="-317500" algn="l" rtl="0">
              <a:spcBef>
                <a:spcPts val="1000"/>
              </a:spcBef>
              <a:spcAft>
                <a:spcPts val="0"/>
              </a:spcAft>
              <a:buClr>
                <a:schemeClr val="dk1"/>
              </a:buClr>
              <a:buSzPts val="1400"/>
              <a:buChar char="●"/>
            </a:pPr>
            <a:r>
              <a:rPr lang="en">
                <a:solidFill>
                  <a:schemeClr val="dk1"/>
                </a:solidFill>
              </a:rPr>
              <a:t>One-time ACH debits from the consumer’s account using a blank, partially completed, or fully completed and signed check for the merchant to capture the routing, account, and serial numbers to initiate the debit, the check is not an access device.  </a:t>
            </a:r>
            <a:endParaRPr>
              <a:solidFill>
                <a:schemeClr val="dk1"/>
              </a:solidFill>
            </a:endParaRPr>
          </a:p>
        </p:txBody>
      </p:sp>
      <p:sp>
        <p:nvSpPr>
          <p:cNvPr id="155" name="Google Shape;155;p2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Q: Connie Customer receives an unauthorized ACH debit for $200. Three months later, Connie is debited another $400 from the account. What is Connie’s liability to the credit union? </a:t>
            </a:r>
            <a:endParaRPr>
              <a:solidFill>
                <a:schemeClr val="dk1"/>
              </a:solidFill>
            </a:endParaRPr>
          </a:p>
          <a:p>
            <a:pPr marL="0" lvl="0" indent="0" algn="l" rtl="0">
              <a:spcBef>
                <a:spcPts val="1200"/>
              </a:spcBef>
              <a:spcAft>
                <a:spcPts val="1200"/>
              </a:spcAft>
              <a:buNone/>
            </a:pPr>
            <a:r>
              <a:rPr lang="en">
                <a:solidFill>
                  <a:schemeClr val="dk1"/>
                </a:solidFill>
              </a:rPr>
              <a:t>A: It depends on the timing. If Connie notifies the credit union within 60 days of the first statement showing the unauthorized transfer, she has no liability. But, if she fails to report the unauthorized transfer within the 60-day period, she would be liable for the post-60 day charges. </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00">
                <a:solidFill>
                  <a:srgbClr val="000000"/>
                </a:solidFill>
              </a:rPr>
              <a:t>Consumer Negligence &amp; Reg. E</a:t>
            </a:r>
            <a:endParaRPr sz="2900"/>
          </a:p>
        </p:txBody>
      </p:sp>
      <p:sp>
        <p:nvSpPr>
          <p:cNvPr id="161" name="Google Shape;161;p29"/>
          <p:cNvSpPr txBox="1">
            <a:spLocks noGrp="1"/>
          </p:cNvSpPr>
          <p:nvPr>
            <p:ph type="body" idx="1"/>
          </p:nvPr>
        </p:nvSpPr>
        <p:spPr>
          <a:xfrm>
            <a:off x="311700" y="1251450"/>
            <a:ext cx="8520600" cy="3416400"/>
          </a:xfrm>
          <a:prstGeom prst="rect">
            <a:avLst/>
          </a:prstGeom>
        </p:spPr>
        <p:txBody>
          <a:bodyPr spcFirstLastPara="1" wrap="square" lIns="91425" tIns="91425" rIns="91425" bIns="91425" anchor="t" anchorCtr="0">
            <a:normAutofit/>
          </a:bodyPr>
          <a:lstStyle/>
          <a:p>
            <a:pPr marL="0" lvl="0" indent="0" algn="l" rtl="0">
              <a:lnSpc>
                <a:spcPct val="98181"/>
              </a:lnSpc>
              <a:spcBef>
                <a:spcPts val="1000"/>
              </a:spcBef>
              <a:spcAft>
                <a:spcPts val="0"/>
              </a:spcAft>
              <a:buNone/>
            </a:pPr>
            <a:r>
              <a:rPr lang="en">
                <a:solidFill>
                  <a:schemeClr val="dk1"/>
                </a:solidFill>
              </a:rPr>
              <a:t>Connie Customer writes her PIN on the back of her debit card. She leaves her ATM card in the machine. Sally Scammer finds the card and, using the PIN on the card, withdraws $500 from the account. Assuming Connie promptly notifies her credit union can the credit union impart liability on Connie due to her negligence?</a:t>
            </a:r>
            <a:r>
              <a:rPr lang="en" sz="2800">
                <a:solidFill>
                  <a:schemeClr val="dk1"/>
                </a:solidFill>
              </a:rPr>
              <a:t> </a:t>
            </a:r>
            <a:endParaRPr sz="2800">
              <a:solidFill>
                <a:schemeClr val="dk1"/>
              </a:solidFill>
            </a:endParaRPr>
          </a:p>
          <a:p>
            <a:pPr marL="0" lvl="0" indent="0" algn="l" rtl="0">
              <a:spcBef>
                <a:spcPts val="0"/>
              </a:spcBef>
              <a:spcAft>
                <a:spcPts val="1200"/>
              </a:spcAft>
              <a:buNone/>
            </a:pPr>
            <a:endParaRPr/>
          </a:p>
        </p:txBody>
      </p:sp>
      <p:pic>
        <p:nvPicPr>
          <p:cNvPr id="162" name="Google Shape;162;p29"/>
          <p:cNvPicPr preferRelativeResize="0"/>
          <p:nvPr/>
        </p:nvPicPr>
        <p:blipFill>
          <a:blip r:embed="rId3">
            <a:alphaModFix/>
          </a:blip>
          <a:stretch>
            <a:fillRect/>
          </a:stretch>
        </p:blipFill>
        <p:spPr>
          <a:xfrm>
            <a:off x="2728350" y="2757000"/>
            <a:ext cx="3687300" cy="2253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500" dirty="0">
                <a:solidFill>
                  <a:srgbClr val="000000"/>
                </a:solidFill>
              </a:rPr>
              <a:t>CFPB Official Comment 2 to § 1005.6(b) of Regulation E</a:t>
            </a:r>
            <a:endParaRPr sz="2500" dirty="0"/>
          </a:p>
        </p:txBody>
      </p:sp>
      <p:sp>
        <p:nvSpPr>
          <p:cNvPr id="168" name="Google Shape;168;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CFPB Official Comment 2 states: </a:t>
            </a:r>
            <a:endParaRPr>
              <a:solidFill>
                <a:schemeClr val="dk1"/>
              </a:solidFill>
            </a:endParaRPr>
          </a:p>
          <a:p>
            <a:pPr marL="0" lvl="0" indent="0" algn="l" rtl="0">
              <a:spcBef>
                <a:spcPts val="1200"/>
              </a:spcBef>
              <a:spcAft>
                <a:spcPts val="0"/>
              </a:spcAft>
              <a:buNone/>
            </a:pPr>
            <a:r>
              <a:rPr lang="en">
                <a:solidFill>
                  <a:schemeClr val="dk1"/>
                </a:solidFill>
              </a:rPr>
              <a:t>Negligence by the consumer cannot be used as the basis for imposing greater liability than is permissible under Regulation E. Thus, consumer behavior that may constitute negligence under state law, such as writing the PIN on a debit card or on a piece of paper kept with the card, does not affect the consumer's liability for unauthorized transfers under Regulation E.</a:t>
            </a:r>
            <a:endParaRPr>
              <a:solidFill>
                <a:schemeClr val="dk1"/>
              </a:solidFill>
            </a:endParaRPr>
          </a:p>
          <a:p>
            <a:pPr marL="457200" lvl="0" indent="-342900" algn="l" rtl="0">
              <a:lnSpc>
                <a:spcPct val="100000"/>
              </a:lnSpc>
              <a:spcBef>
                <a:spcPts val="1200"/>
              </a:spcBef>
              <a:spcAft>
                <a:spcPts val="0"/>
              </a:spcAft>
              <a:buClr>
                <a:schemeClr val="dk1"/>
              </a:buClr>
              <a:buSzPts val="1800"/>
              <a:buChar char="●"/>
            </a:pPr>
            <a:r>
              <a:rPr lang="en">
                <a:solidFill>
                  <a:schemeClr val="dk1"/>
                </a:solidFill>
              </a:rPr>
              <a:t>So, the answer is no. </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But what if we include it in our account agreement? </a:t>
            </a:r>
            <a:endParaRPr>
              <a:solidFill>
                <a:schemeClr val="dk1"/>
              </a:solidFill>
            </a:endParaRPr>
          </a:p>
          <a:p>
            <a:pPr marL="0" lvl="0" indent="0" algn="l" rtl="0">
              <a:spcBef>
                <a:spcPts val="12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3400">
                <a:solidFill>
                  <a:srgbClr val="000000"/>
                </a:solidFill>
              </a:rPr>
              <a:t>Are Agreement Waivers Allowed?</a:t>
            </a:r>
            <a:r>
              <a:rPr lang="en" sz="4400">
                <a:solidFill>
                  <a:srgbClr val="000000"/>
                </a:solidFill>
              </a:rPr>
              <a:t> </a:t>
            </a:r>
            <a:endParaRPr/>
          </a:p>
        </p:txBody>
      </p:sp>
      <p:sp>
        <p:nvSpPr>
          <p:cNvPr id="174" name="Google Shape;174;p3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900">
                <a:solidFill>
                  <a:schemeClr val="dk1"/>
                </a:solidFill>
              </a:rPr>
              <a:t>The CFBP has said: </a:t>
            </a:r>
            <a:endParaRPr sz="1900">
              <a:solidFill>
                <a:schemeClr val="dk1"/>
              </a:solidFill>
            </a:endParaRPr>
          </a:p>
          <a:p>
            <a:pPr marL="457200" lvl="0" indent="-349250" algn="l" rtl="0">
              <a:spcBef>
                <a:spcPts val="1200"/>
              </a:spcBef>
              <a:spcAft>
                <a:spcPts val="0"/>
              </a:spcAft>
              <a:buClr>
                <a:schemeClr val="dk1"/>
              </a:buClr>
              <a:buSzPts val="1900"/>
              <a:buChar char="●"/>
            </a:pPr>
            <a:r>
              <a:rPr lang="en" sz="1900">
                <a:solidFill>
                  <a:schemeClr val="dk1"/>
                </a:solidFill>
              </a:rPr>
              <a:t>[n]o writing or other agreement between a consumer and any other person may contain a provision which constitutes a waiver of any right conferred or cause of action created by the Electronic Funds Transfer Act. </a:t>
            </a:r>
            <a:endParaRPr/>
          </a:p>
        </p:txBody>
      </p:sp>
      <p:sp>
        <p:nvSpPr>
          <p:cNvPr id="175" name="Google Shape;175;p3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6" name="Google Shape;176;p31"/>
          <p:cNvPicPr preferRelativeResize="0"/>
          <p:nvPr/>
        </p:nvPicPr>
        <p:blipFill>
          <a:blip r:embed="rId3">
            <a:alphaModFix/>
          </a:blip>
          <a:stretch>
            <a:fillRect/>
          </a:stretch>
        </p:blipFill>
        <p:spPr>
          <a:xfrm>
            <a:off x="4572000" y="1152475"/>
            <a:ext cx="4260300" cy="35275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a:off x="0" y="1010436"/>
            <a:ext cx="9144000" cy="31226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SzPts val="990"/>
              <a:buNone/>
            </a:pPr>
            <a:r>
              <a:rPr lang="en" sz="2920"/>
              <a:t>Compare Negligence to Exceeding Authority </a:t>
            </a:r>
            <a:endParaRPr sz="2920"/>
          </a:p>
        </p:txBody>
      </p:sp>
      <p:sp>
        <p:nvSpPr>
          <p:cNvPr id="182" name="Google Shape;182;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98181"/>
              </a:lnSpc>
              <a:spcBef>
                <a:spcPts val="1000"/>
              </a:spcBef>
              <a:spcAft>
                <a:spcPts val="0"/>
              </a:spcAft>
              <a:buNone/>
            </a:pPr>
            <a:r>
              <a:rPr lang="en" sz="2100">
                <a:solidFill>
                  <a:srgbClr val="000000"/>
                </a:solidFill>
              </a:rPr>
              <a:t>Connie Customer gives Sally Scammer her debit card and PIN. She asks her to withdraw $100 from Connie’s account. Instead, Sally withdraws $500. Connie promptly notifies the credit union of the transactions. </a:t>
            </a:r>
            <a:endParaRPr sz="2100">
              <a:solidFill>
                <a:srgbClr val="000000"/>
              </a:solidFill>
            </a:endParaRPr>
          </a:p>
          <a:p>
            <a:pPr marL="0" lvl="0" indent="0" algn="l" rtl="0">
              <a:lnSpc>
                <a:spcPct val="98181"/>
              </a:lnSpc>
              <a:spcBef>
                <a:spcPts val="1000"/>
              </a:spcBef>
              <a:spcAft>
                <a:spcPts val="0"/>
              </a:spcAft>
              <a:buNone/>
            </a:pPr>
            <a:r>
              <a:rPr lang="en" sz="2100">
                <a:solidFill>
                  <a:srgbClr val="000000"/>
                </a:solidFill>
              </a:rPr>
              <a:t>Q: Is the credit union liable for the extra $400 withdrawn? </a:t>
            </a:r>
            <a:endParaRPr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20"/>
              <a:t>Is the credit union liable? </a:t>
            </a:r>
            <a:endParaRPr sz="2920"/>
          </a:p>
        </p:txBody>
      </p:sp>
      <p:sp>
        <p:nvSpPr>
          <p:cNvPr id="188" name="Google Shape;188;p3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89" name="Google Shape;189;p33"/>
          <p:cNvSpPr txBox="1">
            <a:spLocks noGrp="1"/>
          </p:cNvSpPr>
          <p:nvPr>
            <p:ph type="body" idx="2"/>
          </p:nvPr>
        </p:nvSpPr>
        <p:spPr>
          <a:xfrm>
            <a:off x="4511450" y="1152475"/>
            <a:ext cx="43209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Char char="●"/>
            </a:pPr>
            <a:r>
              <a:rPr lang="en" sz="1600">
                <a:solidFill>
                  <a:schemeClr val="dk1"/>
                </a:solidFill>
              </a:rPr>
              <a:t>The example differs from the prior situation based on authority and access. </a:t>
            </a:r>
            <a:endParaRPr sz="1600">
              <a:solidFill>
                <a:schemeClr val="dk1"/>
              </a:solidFill>
            </a:endParaRPr>
          </a:p>
          <a:p>
            <a:pPr marL="457200" lvl="0" indent="-330200" algn="l" rtl="0">
              <a:spcBef>
                <a:spcPts val="1000"/>
              </a:spcBef>
              <a:spcAft>
                <a:spcPts val="0"/>
              </a:spcAft>
              <a:buClr>
                <a:schemeClr val="dk1"/>
              </a:buClr>
              <a:buSzPts val="1600"/>
              <a:buChar char="●"/>
            </a:pPr>
            <a:r>
              <a:rPr lang="en" sz="1600">
                <a:solidFill>
                  <a:schemeClr val="dk1"/>
                </a:solidFill>
              </a:rPr>
              <a:t>Here, Sally Scammer was authorized to use the card and, as a result, the transaction doesn’t fall under the Reg. E protections. </a:t>
            </a:r>
            <a:endParaRPr sz="1600">
              <a:solidFill>
                <a:schemeClr val="dk1"/>
              </a:solidFill>
            </a:endParaRPr>
          </a:p>
          <a:p>
            <a:pPr marL="457200" lvl="0" indent="-330200" algn="l" rtl="0">
              <a:spcBef>
                <a:spcPts val="1000"/>
              </a:spcBef>
              <a:spcAft>
                <a:spcPts val="0"/>
              </a:spcAft>
              <a:buClr>
                <a:schemeClr val="dk1"/>
              </a:buClr>
              <a:buSzPts val="1600"/>
              <a:buChar char="●"/>
            </a:pPr>
            <a:r>
              <a:rPr lang="en" sz="1600">
                <a:solidFill>
                  <a:schemeClr val="dk1"/>
                </a:solidFill>
              </a:rPr>
              <a:t>Further, Sally was furnished the access device (PIN and Card) by the consumer. </a:t>
            </a:r>
            <a:endParaRPr sz="1600">
              <a:solidFill>
                <a:schemeClr val="dk1"/>
              </a:solidFill>
            </a:endParaRPr>
          </a:p>
          <a:p>
            <a:pPr marL="457200" lvl="0" indent="-330200" algn="l" rtl="0">
              <a:spcBef>
                <a:spcPts val="1000"/>
              </a:spcBef>
              <a:spcAft>
                <a:spcPts val="1000"/>
              </a:spcAft>
              <a:buClr>
                <a:schemeClr val="dk1"/>
              </a:buClr>
              <a:buSzPts val="1600"/>
              <a:buChar char="●"/>
            </a:pPr>
            <a:r>
              <a:rPr lang="en" sz="1600">
                <a:solidFill>
                  <a:schemeClr val="dk1"/>
                </a:solidFill>
              </a:rPr>
              <a:t>But, transaction may become unauthorized if customer notifies institution of the termination of authority. </a:t>
            </a:r>
            <a:endParaRPr sz="1600">
              <a:solidFill>
                <a:schemeClr val="dk1"/>
              </a:solidFill>
            </a:endParaRPr>
          </a:p>
        </p:txBody>
      </p:sp>
      <p:pic>
        <p:nvPicPr>
          <p:cNvPr id="190" name="Google Shape;190;p33"/>
          <p:cNvPicPr preferRelativeResize="0"/>
          <p:nvPr/>
        </p:nvPicPr>
        <p:blipFill>
          <a:blip r:embed="rId3">
            <a:alphaModFix/>
          </a:blip>
          <a:stretch>
            <a:fillRect/>
          </a:stretch>
        </p:blipFill>
        <p:spPr>
          <a:xfrm>
            <a:off x="311700" y="1152475"/>
            <a:ext cx="3999901" cy="341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3244"/>
              <a:t>Fraudulent Intent by the Consumer </a:t>
            </a:r>
            <a:r>
              <a:rPr lang="en"/>
              <a:t> </a:t>
            </a:r>
            <a:endParaRPr/>
          </a:p>
        </p:txBody>
      </p:sp>
      <p:sp>
        <p:nvSpPr>
          <p:cNvPr id="196" name="Google Shape;196;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Connie Customer’s car is at the repair shop. After the repair shop provided repairs, Connie was unhappy with the workmanship. To have her car released, she paid the $1,000 bill. The following day, she contacts the financial institution to claim that the charge was an error. </a:t>
            </a:r>
            <a:endParaRPr>
              <a:solidFill>
                <a:schemeClr val="dk1"/>
              </a:solidFill>
            </a:endParaRPr>
          </a:p>
          <a:p>
            <a:pPr marL="0" lvl="0" indent="0" algn="l" rtl="0">
              <a:spcBef>
                <a:spcPts val="1200"/>
              </a:spcBef>
              <a:spcAft>
                <a:spcPts val="0"/>
              </a:spcAft>
              <a:buNone/>
            </a:pPr>
            <a:r>
              <a:rPr lang="en">
                <a:solidFill>
                  <a:schemeClr val="dk1"/>
                </a:solidFill>
              </a:rPr>
              <a:t>Q: Is Connie liable for the charges? </a:t>
            </a:r>
            <a:endParaRPr>
              <a:solidFill>
                <a:schemeClr val="dk1"/>
              </a:solidFill>
            </a:endParaRPr>
          </a:p>
          <a:p>
            <a:pPr marL="0" lvl="0" indent="0" algn="l" rtl="0">
              <a:spcBef>
                <a:spcPts val="1200"/>
              </a:spcBef>
              <a:spcAft>
                <a:spcPts val="0"/>
              </a:spcAft>
              <a:buNone/>
            </a:pPr>
            <a:r>
              <a:rPr lang="en">
                <a:solidFill>
                  <a:schemeClr val="dk1"/>
                </a:solidFill>
              </a:rPr>
              <a:t>A: Yes! </a:t>
            </a:r>
            <a:endParaRPr>
              <a:solidFill>
                <a:schemeClr val="dk1"/>
              </a:solidFill>
            </a:endParaRPr>
          </a:p>
          <a:p>
            <a:pPr marL="457200" lvl="0" indent="-342900" algn="l" rtl="0">
              <a:spcBef>
                <a:spcPts val="1200"/>
              </a:spcBef>
              <a:spcAft>
                <a:spcPts val="0"/>
              </a:spcAft>
              <a:buClr>
                <a:schemeClr val="dk1"/>
              </a:buClr>
              <a:buSzPts val="1800"/>
              <a:buChar char="●"/>
            </a:pPr>
            <a:r>
              <a:rPr lang="en">
                <a:solidFill>
                  <a:schemeClr val="dk1"/>
                </a:solidFill>
              </a:rPr>
              <a:t>Connie authorized the charges, thus Reg E doesn’t apply. </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Dissatisfaction with service does not equal unauthorized. </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20"/>
              <a:t>More Examples</a:t>
            </a:r>
            <a:endParaRPr sz="2920"/>
          </a:p>
        </p:txBody>
      </p:sp>
      <p:sp>
        <p:nvSpPr>
          <p:cNvPr id="202" name="Google Shape;202;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solidFill>
                  <a:schemeClr val="dk1"/>
                </a:solidFill>
              </a:rPr>
              <a:t>Ronny’s Repair Shop, LLC is a customer at America Credit Union. The repair shop’s account information is obtained by Sally Scammer–who uses the information to withdraw $2,000 from the account. The repair shop immediately notified the credit union of the unauthorized transfer. </a:t>
            </a:r>
            <a:endParaRPr>
              <a:solidFill>
                <a:schemeClr val="dk1"/>
              </a:solidFill>
            </a:endParaRPr>
          </a:p>
          <a:p>
            <a:pPr marL="0" lvl="0" indent="0" algn="l" rtl="0">
              <a:spcBef>
                <a:spcPts val="1200"/>
              </a:spcBef>
              <a:spcAft>
                <a:spcPts val="0"/>
              </a:spcAft>
              <a:buNone/>
            </a:pPr>
            <a:r>
              <a:rPr lang="en">
                <a:solidFill>
                  <a:schemeClr val="dk1"/>
                </a:solidFill>
              </a:rPr>
              <a:t>Q: Does Regulation E apply to the situation? </a:t>
            </a:r>
            <a:endParaRPr>
              <a:solidFill>
                <a:schemeClr val="dk1"/>
              </a:solidFill>
            </a:endParaRPr>
          </a:p>
          <a:p>
            <a:pPr marL="0" lvl="0" indent="0" algn="l" rtl="0">
              <a:spcBef>
                <a:spcPts val="1200"/>
              </a:spcBef>
              <a:spcAft>
                <a:spcPts val="0"/>
              </a:spcAft>
              <a:buNone/>
            </a:pPr>
            <a:r>
              <a:rPr lang="en">
                <a:solidFill>
                  <a:schemeClr val="dk1"/>
                </a:solidFill>
              </a:rPr>
              <a:t>A: NO! </a:t>
            </a:r>
            <a:endParaRPr>
              <a:solidFill>
                <a:schemeClr val="dk1"/>
              </a:solidFill>
            </a:endParaRPr>
          </a:p>
          <a:p>
            <a:pPr marL="457200" lvl="0" indent="-342900" algn="l" rtl="0">
              <a:spcBef>
                <a:spcPts val="1200"/>
              </a:spcBef>
              <a:spcAft>
                <a:spcPts val="0"/>
              </a:spcAft>
              <a:buClr>
                <a:schemeClr val="dk1"/>
              </a:buClr>
              <a:buSzPts val="1800"/>
              <a:buChar char="●"/>
            </a:pPr>
            <a:r>
              <a:rPr lang="en">
                <a:solidFill>
                  <a:schemeClr val="dk1"/>
                </a:solidFill>
              </a:rPr>
              <a:t>Regulation E only applies to consumer accounts. Here, while the repair shop may have other options on the account, the credit union is not required to comply with Regulation E because the account is a commercial account. </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3244"/>
              <a:t>Cute Puppy Scenario</a:t>
            </a:r>
            <a:r>
              <a:rPr lang="en"/>
              <a:t> </a:t>
            </a:r>
            <a:endParaRPr/>
          </a:p>
        </p:txBody>
      </p:sp>
      <p:sp>
        <p:nvSpPr>
          <p:cNvPr id="208" name="Google Shape;208;p36"/>
          <p:cNvSpPr txBox="1">
            <a:spLocks noGrp="1"/>
          </p:cNvSpPr>
          <p:nvPr>
            <p:ph type="body" idx="1"/>
          </p:nvPr>
        </p:nvSpPr>
        <p:spPr>
          <a:xfrm>
            <a:off x="311700" y="1152475"/>
            <a:ext cx="60822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a:solidFill>
                  <a:schemeClr val="dk1"/>
                </a:solidFill>
              </a:rPr>
              <a:t>Q: Connie Customer calls her credit union to dispute a charge. Connie bought a puppy via PayPal using her debit card account. Several weeks have passed and the puppy has not arrived. Is Connie still liable for the charges? </a:t>
            </a:r>
            <a:endParaRPr>
              <a:solidFill>
                <a:schemeClr val="dk1"/>
              </a:solidFill>
            </a:endParaRPr>
          </a:p>
          <a:p>
            <a:pPr marL="0" lvl="0" indent="0" algn="l" rtl="0">
              <a:spcBef>
                <a:spcPts val="1200"/>
              </a:spcBef>
              <a:spcAft>
                <a:spcPts val="0"/>
              </a:spcAft>
              <a:buNone/>
            </a:pPr>
            <a:r>
              <a:rPr lang="en">
                <a:solidFill>
                  <a:schemeClr val="dk1"/>
                </a:solidFill>
              </a:rPr>
              <a:t>A: Yes. </a:t>
            </a:r>
            <a:endParaRPr>
              <a:solidFill>
                <a:schemeClr val="dk1"/>
              </a:solidFill>
            </a:endParaRPr>
          </a:p>
          <a:p>
            <a:pPr marL="457200" lvl="0" indent="-334327" algn="l" rtl="0">
              <a:spcBef>
                <a:spcPts val="1200"/>
              </a:spcBef>
              <a:spcAft>
                <a:spcPts val="0"/>
              </a:spcAft>
              <a:buClr>
                <a:schemeClr val="dk1"/>
              </a:buClr>
              <a:buSzPct val="100000"/>
              <a:buChar char="●"/>
            </a:pPr>
            <a:r>
              <a:rPr lang="en">
                <a:solidFill>
                  <a:schemeClr val="dk1"/>
                </a:solidFill>
              </a:rPr>
              <a:t>Regulation E does not apply because the transaction was authorized. </a:t>
            </a:r>
            <a:r>
              <a:rPr lang="en" b="1">
                <a:solidFill>
                  <a:schemeClr val="dk1"/>
                </a:solidFill>
              </a:rPr>
              <a:t>There is no happiness guarantee under Reg. E. </a:t>
            </a:r>
            <a:endParaRPr b="1">
              <a:solidFill>
                <a:schemeClr val="dk1"/>
              </a:solidFill>
            </a:endParaRPr>
          </a:p>
          <a:p>
            <a:pPr marL="457200" lvl="0" indent="-334327" algn="l" rtl="0">
              <a:spcBef>
                <a:spcPts val="1000"/>
              </a:spcBef>
              <a:spcAft>
                <a:spcPts val="1000"/>
              </a:spcAft>
              <a:buClr>
                <a:schemeClr val="dk1"/>
              </a:buClr>
              <a:buSzPct val="100000"/>
              <a:buChar char="●"/>
            </a:pPr>
            <a:r>
              <a:rPr lang="en">
                <a:solidFill>
                  <a:schemeClr val="dk1"/>
                </a:solidFill>
              </a:rPr>
              <a:t>Customer service might lead you to attempt a chargeback through PayPal. The customer may be able to file a claim as well. </a:t>
            </a:r>
            <a:endParaRPr>
              <a:solidFill>
                <a:schemeClr val="dk1"/>
              </a:solidFill>
            </a:endParaRPr>
          </a:p>
        </p:txBody>
      </p:sp>
      <p:pic>
        <p:nvPicPr>
          <p:cNvPr id="209" name="Google Shape;209;p36" descr="Dog: Cute Valentine puppy with rose on ..."/>
          <p:cNvPicPr preferRelativeResize="0"/>
          <p:nvPr/>
        </p:nvPicPr>
        <p:blipFill>
          <a:blip r:embed="rId3">
            <a:alphaModFix/>
          </a:blip>
          <a:stretch>
            <a:fillRect/>
          </a:stretch>
        </p:blipFill>
        <p:spPr>
          <a:xfrm>
            <a:off x="6393900" y="1152475"/>
            <a:ext cx="2438400" cy="1876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20"/>
              <a:t>Transfer Through Forced Initiation</a:t>
            </a:r>
            <a:endParaRPr sz="2920"/>
          </a:p>
        </p:txBody>
      </p:sp>
      <p:sp>
        <p:nvSpPr>
          <p:cNvPr id="215" name="Google Shape;215;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Connie Customer is using the ATM to withdraw funds. While there, she’s approached by Danny Dangerous who forces her to withdraw an additional $1,000 from the account. </a:t>
            </a:r>
            <a:endParaRPr>
              <a:solidFill>
                <a:schemeClr val="dk1"/>
              </a:solidFill>
            </a:endParaRPr>
          </a:p>
          <a:p>
            <a:pPr marL="0" lvl="0" indent="0" algn="l" rtl="0">
              <a:spcBef>
                <a:spcPts val="1200"/>
              </a:spcBef>
              <a:spcAft>
                <a:spcPts val="0"/>
              </a:spcAft>
              <a:buNone/>
            </a:pPr>
            <a:r>
              <a:rPr lang="en">
                <a:solidFill>
                  <a:schemeClr val="dk1"/>
                </a:solidFill>
              </a:rPr>
              <a:t>Q: Is Connie liable for any of the withdrawn funds? </a:t>
            </a:r>
            <a:endParaRPr>
              <a:solidFill>
                <a:schemeClr val="dk1"/>
              </a:solidFill>
            </a:endParaRPr>
          </a:p>
          <a:p>
            <a:pPr marL="0" lvl="0" indent="0" algn="l" rtl="0">
              <a:spcBef>
                <a:spcPts val="1200"/>
              </a:spcBef>
              <a:spcAft>
                <a:spcPts val="0"/>
              </a:spcAft>
              <a:buNone/>
            </a:pPr>
            <a:r>
              <a:rPr lang="en">
                <a:solidFill>
                  <a:schemeClr val="dk1"/>
                </a:solidFill>
              </a:rPr>
              <a:t>A: No. </a:t>
            </a:r>
            <a:endParaRPr>
              <a:solidFill>
                <a:schemeClr val="dk1"/>
              </a:solidFill>
            </a:endParaRPr>
          </a:p>
          <a:p>
            <a:pPr marL="457200" lvl="0" indent="-342900" algn="l" rtl="0">
              <a:spcBef>
                <a:spcPts val="1200"/>
              </a:spcBef>
              <a:spcAft>
                <a:spcPts val="0"/>
              </a:spcAft>
              <a:buClr>
                <a:schemeClr val="dk1"/>
              </a:buClr>
              <a:buSzPts val="1800"/>
              <a:buChar char="●"/>
            </a:pPr>
            <a:r>
              <a:rPr lang="en">
                <a:solidFill>
                  <a:schemeClr val="dk1"/>
                </a:solidFill>
              </a:rPr>
              <a:t>CFPB Official Comment of </a:t>
            </a:r>
            <a:r>
              <a:rPr lang="en">
                <a:solidFill>
                  <a:srgbClr val="000000"/>
                </a:solidFill>
              </a:rPr>
              <a:t>§ </a:t>
            </a:r>
            <a:r>
              <a:rPr lang="en">
                <a:solidFill>
                  <a:schemeClr val="dk1"/>
                </a:solidFill>
              </a:rPr>
              <a:t>1005.2(m) states that “An EFT at an ATM is an unauthorized transfer if the consumer has been induced by force to initiate the transfer.” </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20"/>
              <a:t>Reversal of Direct Deposits </a:t>
            </a:r>
            <a:endParaRPr sz="2920"/>
          </a:p>
        </p:txBody>
      </p:sp>
      <p:sp>
        <p:nvSpPr>
          <p:cNvPr id="221" name="Google Shape;221;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solidFill>
                  <a:schemeClr val="dk1"/>
                </a:solidFill>
              </a:rPr>
              <a:t>Connie Customer has set up direct deposit through her employer. Due to her employer’s error, she receives a duplicate credit to the consumer’s account. The duplicate deposit is reversed and the funds are debited out of Connie’s account. </a:t>
            </a:r>
            <a:endParaRPr>
              <a:solidFill>
                <a:schemeClr val="dk1"/>
              </a:solidFill>
            </a:endParaRPr>
          </a:p>
          <a:p>
            <a:pPr marL="0" lvl="0" indent="0" algn="l" rtl="0">
              <a:spcBef>
                <a:spcPts val="1200"/>
              </a:spcBef>
              <a:spcAft>
                <a:spcPts val="0"/>
              </a:spcAft>
              <a:buNone/>
            </a:pPr>
            <a:r>
              <a:rPr lang="en">
                <a:solidFill>
                  <a:schemeClr val="dk1"/>
                </a:solidFill>
              </a:rPr>
              <a:t>Q: Does this situation fall under an unauthorized EFT? </a:t>
            </a:r>
            <a:endParaRPr>
              <a:solidFill>
                <a:schemeClr val="dk1"/>
              </a:solidFill>
            </a:endParaRPr>
          </a:p>
          <a:p>
            <a:pPr marL="0" lvl="0" indent="0" algn="l" rtl="0">
              <a:spcBef>
                <a:spcPts val="1200"/>
              </a:spcBef>
              <a:spcAft>
                <a:spcPts val="0"/>
              </a:spcAft>
              <a:buNone/>
            </a:pPr>
            <a:r>
              <a:rPr lang="en">
                <a:solidFill>
                  <a:schemeClr val="dk1"/>
                </a:solidFill>
              </a:rPr>
              <a:t>A: No. CFPB Official Comment </a:t>
            </a:r>
            <a:r>
              <a:rPr lang="en" sz="1900">
                <a:solidFill>
                  <a:srgbClr val="000000"/>
                </a:solidFill>
              </a:rPr>
              <a:t>§ </a:t>
            </a:r>
            <a:r>
              <a:rPr lang="en">
                <a:solidFill>
                  <a:schemeClr val="dk1"/>
                </a:solidFill>
              </a:rPr>
              <a:t>1005.2(m) states: </a:t>
            </a:r>
            <a:endParaRPr>
              <a:solidFill>
                <a:schemeClr val="dk1"/>
              </a:solidFill>
            </a:endParaRPr>
          </a:p>
          <a:p>
            <a:pPr marL="457200" lvl="0" indent="-334327" algn="l" rtl="0">
              <a:spcBef>
                <a:spcPts val="1200"/>
              </a:spcBef>
              <a:spcAft>
                <a:spcPts val="0"/>
              </a:spcAft>
              <a:buClr>
                <a:schemeClr val="dk1"/>
              </a:buClr>
              <a:buSzPct val="100000"/>
              <a:buChar char="●"/>
            </a:pPr>
            <a:r>
              <a:rPr lang="en">
                <a:solidFill>
                  <a:schemeClr val="dk1"/>
                </a:solidFill>
              </a:rPr>
              <a:t>The reversal of a direct deposit made in error is not an unauthorized EFT when it involves: </a:t>
            </a:r>
            <a:endParaRPr>
              <a:solidFill>
                <a:schemeClr val="dk1"/>
              </a:solidFill>
            </a:endParaRPr>
          </a:p>
          <a:p>
            <a:pPr marL="914400" lvl="1" indent="-310832" algn="l" rtl="0">
              <a:spcBef>
                <a:spcPts val="0"/>
              </a:spcBef>
              <a:spcAft>
                <a:spcPts val="0"/>
              </a:spcAft>
              <a:buClr>
                <a:schemeClr val="dk1"/>
              </a:buClr>
              <a:buSzPct val="100000"/>
              <a:buChar char="○"/>
            </a:pPr>
            <a:r>
              <a:rPr lang="en">
                <a:solidFill>
                  <a:schemeClr val="dk1"/>
                </a:solidFill>
              </a:rPr>
              <a:t>A credit made to the wrong consumer’s account; </a:t>
            </a:r>
            <a:endParaRPr>
              <a:solidFill>
                <a:schemeClr val="dk1"/>
              </a:solidFill>
            </a:endParaRPr>
          </a:p>
          <a:p>
            <a:pPr marL="914400" lvl="1" indent="-310832" algn="l" rtl="0">
              <a:spcBef>
                <a:spcPts val="500"/>
              </a:spcBef>
              <a:spcAft>
                <a:spcPts val="0"/>
              </a:spcAft>
              <a:buClr>
                <a:schemeClr val="dk1"/>
              </a:buClr>
              <a:buSzPct val="100000"/>
              <a:buChar char="○"/>
            </a:pPr>
            <a:r>
              <a:rPr lang="en">
                <a:solidFill>
                  <a:schemeClr val="dk1"/>
                </a:solidFill>
              </a:rPr>
              <a:t>A duplicate credit made to a consumer’s account; or </a:t>
            </a:r>
            <a:endParaRPr>
              <a:solidFill>
                <a:schemeClr val="dk1"/>
              </a:solidFill>
            </a:endParaRPr>
          </a:p>
          <a:p>
            <a:pPr marL="914400" lvl="1" indent="-310832" algn="l" rtl="0">
              <a:spcBef>
                <a:spcPts val="500"/>
              </a:spcBef>
              <a:spcAft>
                <a:spcPts val="500"/>
              </a:spcAft>
              <a:buClr>
                <a:schemeClr val="dk1"/>
              </a:buClr>
              <a:buSzPct val="100000"/>
              <a:buChar char="○"/>
            </a:pPr>
            <a:r>
              <a:rPr lang="en">
                <a:solidFill>
                  <a:schemeClr val="dk1"/>
                </a:solidFill>
              </a:rPr>
              <a:t>A credit in the wrong amount (for example, when the amount credited to the consumer’s account differs from the amount in the transmittal instructions). </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20"/>
              <a:t>Stolen Access Device</a:t>
            </a:r>
            <a:endParaRPr sz="2920"/>
          </a:p>
        </p:txBody>
      </p:sp>
      <p:sp>
        <p:nvSpPr>
          <p:cNvPr id="227" name="Google Shape;227;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Sally Scammer steals Connie Customer’s phone. Sally is able to access the phone and uses Venmo to transfer $1,000 to her account. </a:t>
            </a:r>
            <a:endParaRPr>
              <a:solidFill>
                <a:schemeClr val="dk1"/>
              </a:solidFill>
            </a:endParaRPr>
          </a:p>
          <a:p>
            <a:pPr marL="0" lvl="0" indent="0" algn="l" rtl="0">
              <a:spcBef>
                <a:spcPts val="1200"/>
              </a:spcBef>
              <a:spcAft>
                <a:spcPts val="0"/>
              </a:spcAft>
              <a:buNone/>
            </a:pPr>
            <a:r>
              <a:rPr lang="en">
                <a:solidFill>
                  <a:schemeClr val="dk1"/>
                </a:solidFill>
              </a:rPr>
              <a:t>Q: Is the transaction considered an unauthorized EFT under Reg E? </a:t>
            </a:r>
            <a:endParaRPr>
              <a:solidFill>
                <a:schemeClr val="dk1"/>
              </a:solidFill>
            </a:endParaRPr>
          </a:p>
          <a:p>
            <a:pPr marL="0" lvl="0" indent="0" algn="l" rtl="0">
              <a:spcBef>
                <a:spcPts val="1200"/>
              </a:spcBef>
              <a:spcAft>
                <a:spcPts val="1200"/>
              </a:spcAft>
              <a:buNone/>
            </a:pPr>
            <a:r>
              <a:rPr lang="en">
                <a:solidFill>
                  <a:schemeClr val="dk1"/>
                </a:solidFill>
              </a:rPr>
              <a:t>A: Yes. An unauthorized EFT includes a transfer initiated by a person who obtained the access device from the consumer through fraud or robbery. </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20"/>
              <a:t>Who Benefits from the Transaction? </a:t>
            </a:r>
            <a:endParaRPr sz="2920"/>
          </a:p>
        </p:txBody>
      </p:sp>
      <p:sp>
        <p:nvSpPr>
          <p:cNvPr id="233" name="Google Shape;233;p40"/>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52"/>
              <a:buNone/>
            </a:pPr>
            <a:r>
              <a:rPr lang="en" sz="1495">
                <a:solidFill>
                  <a:schemeClr val="dk1"/>
                </a:solidFill>
              </a:rPr>
              <a:t>Bobby Boyfriend takes Connie Customer’s card without her permission. He uses that card to buy Connie a $500 birthday present. Bobby doesn’t tell Connie that he’s used her card to make this purchase. Connie immediately notices the charge and notifies her credit union to dispute the charge. During the credit union’s investigation, the birthday present arrives and Connie accepts the present. </a:t>
            </a:r>
            <a:endParaRPr sz="1495">
              <a:solidFill>
                <a:schemeClr val="dk1"/>
              </a:solidFill>
            </a:endParaRPr>
          </a:p>
          <a:p>
            <a:pPr marL="0" lvl="0" indent="0" algn="l" rtl="0">
              <a:spcBef>
                <a:spcPts val="1200"/>
              </a:spcBef>
              <a:spcAft>
                <a:spcPts val="0"/>
              </a:spcAft>
              <a:buSzPts val="852"/>
              <a:buNone/>
            </a:pPr>
            <a:r>
              <a:rPr lang="en" sz="1495">
                <a:solidFill>
                  <a:schemeClr val="dk1"/>
                </a:solidFill>
              </a:rPr>
              <a:t>Q: Is this an unauthorized EFT? </a:t>
            </a:r>
            <a:endParaRPr sz="1495">
              <a:solidFill>
                <a:schemeClr val="dk1"/>
              </a:solidFill>
            </a:endParaRPr>
          </a:p>
          <a:p>
            <a:pPr marL="0" lvl="0" indent="0" algn="l" rtl="0">
              <a:spcBef>
                <a:spcPts val="1200"/>
              </a:spcBef>
              <a:spcAft>
                <a:spcPts val="0"/>
              </a:spcAft>
              <a:buSzPts val="852"/>
              <a:buNone/>
            </a:pPr>
            <a:r>
              <a:rPr lang="en" sz="1495">
                <a:solidFill>
                  <a:schemeClr val="dk1"/>
                </a:solidFill>
              </a:rPr>
              <a:t>A: Probably not. </a:t>
            </a:r>
            <a:endParaRPr sz="1495">
              <a:solidFill>
                <a:schemeClr val="dk1"/>
              </a:solidFill>
            </a:endParaRPr>
          </a:p>
          <a:p>
            <a:pPr marL="457200" lvl="0" indent="-323532" algn="l" rtl="0">
              <a:spcBef>
                <a:spcPts val="1200"/>
              </a:spcBef>
              <a:spcAft>
                <a:spcPts val="0"/>
              </a:spcAft>
              <a:buClr>
                <a:schemeClr val="dk1"/>
              </a:buClr>
              <a:buSzPts val="1495"/>
              <a:buChar char="●"/>
            </a:pPr>
            <a:r>
              <a:rPr lang="en" sz="1495">
                <a:solidFill>
                  <a:schemeClr val="dk1"/>
                </a:solidFill>
              </a:rPr>
              <a:t>A “Unauthorized EFT” is defined as: </a:t>
            </a:r>
            <a:endParaRPr sz="1495">
              <a:solidFill>
                <a:schemeClr val="dk1"/>
              </a:solidFill>
            </a:endParaRPr>
          </a:p>
          <a:p>
            <a:pPr marL="914400" lvl="1" indent="-303847" algn="l" rtl="0">
              <a:spcBef>
                <a:spcPts val="0"/>
              </a:spcBef>
              <a:spcAft>
                <a:spcPts val="0"/>
              </a:spcAft>
              <a:buClr>
                <a:schemeClr val="dk1"/>
              </a:buClr>
              <a:buSzPts val="1185"/>
              <a:buChar char="○"/>
            </a:pPr>
            <a:r>
              <a:rPr lang="en" sz="1185">
                <a:solidFill>
                  <a:schemeClr val="dk1"/>
                </a:solidFill>
              </a:rPr>
              <a:t>A transfer from the consumer’s account (YES)</a:t>
            </a:r>
            <a:endParaRPr sz="1185">
              <a:solidFill>
                <a:schemeClr val="dk1"/>
              </a:solidFill>
            </a:endParaRPr>
          </a:p>
          <a:p>
            <a:pPr marL="914400" lvl="1" indent="-303847" algn="l" rtl="0">
              <a:spcBef>
                <a:spcPts val="0"/>
              </a:spcBef>
              <a:spcAft>
                <a:spcPts val="0"/>
              </a:spcAft>
              <a:buClr>
                <a:schemeClr val="dk1"/>
              </a:buClr>
              <a:buSzPts val="1185"/>
              <a:buChar char="○"/>
            </a:pPr>
            <a:r>
              <a:rPr lang="en" sz="1185">
                <a:solidFill>
                  <a:schemeClr val="dk1"/>
                </a:solidFill>
              </a:rPr>
              <a:t>By a person other than the consumer (YES)</a:t>
            </a:r>
            <a:endParaRPr sz="1185">
              <a:solidFill>
                <a:schemeClr val="dk1"/>
              </a:solidFill>
            </a:endParaRPr>
          </a:p>
          <a:p>
            <a:pPr marL="914400" lvl="1" indent="-303847" algn="l" rtl="0">
              <a:spcBef>
                <a:spcPts val="0"/>
              </a:spcBef>
              <a:spcAft>
                <a:spcPts val="0"/>
              </a:spcAft>
              <a:buClr>
                <a:schemeClr val="dk1"/>
              </a:buClr>
              <a:buSzPts val="1185"/>
              <a:buChar char="○"/>
            </a:pPr>
            <a:r>
              <a:rPr lang="en" sz="1185">
                <a:solidFill>
                  <a:schemeClr val="dk1"/>
                </a:solidFill>
              </a:rPr>
              <a:t>Without actual authority to initiate the transfer (YES)</a:t>
            </a:r>
            <a:endParaRPr sz="1185">
              <a:solidFill>
                <a:schemeClr val="dk1"/>
              </a:solidFill>
            </a:endParaRPr>
          </a:p>
          <a:p>
            <a:pPr marL="914400" lvl="1" indent="-303847" algn="l" rtl="0">
              <a:spcBef>
                <a:spcPts val="0"/>
              </a:spcBef>
              <a:spcAft>
                <a:spcPts val="0"/>
              </a:spcAft>
              <a:buClr>
                <a:schemeClr val="dk1"/>
              </a:buClr>
              <a:buSzPts val="1185"/>
              <a:buChar char="○"/>
            </a:pPr>
            <a:r>
              <a:rPr lang="en" sz="1185">
                <a:solidFill>
                  <a:schemeClr val="dk1"/>
                </a:solidFill>
              </a:rPr>
              <a:t>And from which the consumer receives no benefit. (NO!) </a:t>
            </a:r>
            <a:endParaRPr sz="1185">
              <a:solidFill>
                <a:schemeClr val="dk1"/>
              </a:solidFill>
            </a:endParaRPr>
          </a:p>
          <a:p>
            <a:pPr marL="457200" lvl="0" indent="-323532" algn="l" rtl="0">
              <a:spcBef>
                <a:spcPts val="0"/>
              </a:spcBef>
              <a:spcAft>
                <a:spcPts val="0"/>
              </a:spcAft>
              <a:buClr>
                <a:schemeClr val="dk1"/>
              </a:buClr>
              <a:buSzPts val="1495"/>
              <a:buChar char="●"/>
            </a:pPr>
            <a:r>
              <a:rPr lang="en" sz="1495">
                <a:solidFill>
                  <a:schemeClr val="dk1"/>
                </a:solidFill>
              </a:rPr>
              <a:t>Because Connie received and accepted the gift, it is arguable that she received the benefit of it. </a:t>
            </a:r>
            <a:endParaRPr sz="1495">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20"/>
              <a:t>Facts Matter In These Situations </a:t>
            </a:r>
            <a:endParaRPr sz="2920"/>
          </a:p>
        </p:txBody>
      </p:sp>
      <p:sp>
        <p:nvSpPr>
          <p:cNvPr id="239" name="Google Shape;239;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a:solidFill>
                  <a:schemeClr val="dk1"/>
                </a:solidFill>
              </a:rPr>
              <a:t>When did they learn of the loss/theft</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When did they learn of the unauthorized EFT</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Presumption they should know when the statement is issued</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But, what about if they accessed their account before the statement? For example, do you have records they accessed their account online before the statement was issued?  </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When did they notify the credit union</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Can the credit union demonstrate that the transfers would not have occurred had the consumer notified the institution within the two-day window. </a:t>
            </a:r>
            <a:endParaRPr>
              <a:solidFill>
                <a:schemeClr val="dk1"/>
              </a:solidFill>
            </a:endParaRPr>
          </a:p>
          <a:p>
            <a:pPr marL="0" lvl="0" indent="0" algn="l" rtl="0">
              <a:spcBef>
                <a:spcPts val="1200"/>
              </a:spcBef>
              <a:spcAft>
                <a:spcPts val="1200"/>
              </a:spcAft>
              <a:buNone/>
            </a:pPr>
            <a:endParaRPr/>
          </a:p>
        </p:txBody>
      </p:sp>
      <p:pic>
        <p:nvPicPr>
          <p:cNvPr id="240" name="Google Shape;240;p41"/>
          <p:cNvPicPr preferRelativeResize="0"/>
          <p:nvPr/>
        </p:nvPicPr>
        <p:blipFill>
          <a:blip r:embed="rId3">
            <a:alphaModFix/>
          </a:blip>
          <a:stretch>
            <a:fillRect/>
          </a:stretch>
        </p:blipFill>
        <p:spPr>
          <a:xfrm>
            <a:off x="7213975" y="196150"/>
            <a:ext cx="1618325" cy="1845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78181"/>
              </a:lnSpc>
              <a:spcBef>
                <a:spcPts val="0"/>
              </a:spcBef>
              <a:spcAft>
                <a:spcPts val="0"/>
              </a:spcAft>
              <a:buSzPts val="852"/>
              <a:buNone/>
            </a:pPr>
            <a:r>
              <a:rPr lang="en" sz="2380">
                <a:solidFill>
                  <a:srgbClr val="000000"/>
                </a:solidFill>
              </a:rPr>
              <a:t>Any transfer of funds initiated through an electronic terminal, telephone, computer, or magnetic tape for the purpose of ordering, instructing, or authorizing a financial institution to debit or credit a consumer's account. </a:t>
            </a:r>
            <a:endParaRPr sz="1760">
              <a:solidFill>
                <a:srgbClr val="000000"/>
              </a:solidFill>
            </a:endParaRPr>
          </a:p>
          <a:p>
            <a:pPr marL="457200" lvl="0" indent="-340360" algn="l" rtl="0">
              <a:lnSpc>
                <a:spcPct val="78181"/>
              </a:lnSpc>
              <a:spcBef>
                <a:spcPts val="1000"/>
              </a:spcBef>
              <a:spcAft>
                <a:spcPts val="0"/>
              </a:spcAft>
              <a:buClr>
                <a:srgbClr val="000000"/>
              </a:buClr>
              <a:buSzPts val="1760"/>
              <a:buChar char="●"/>
            </a:pPr>
            <a:r>
              <a:rPr lang="en" sz="1760">
                <a:solidFill>
                  <a:srgbClr val="000000"/>
                </a:solidFill>
              </a:rPr>
              <a:t>Point-of-sale (POS) transfers; </a:t>
            </a:r>
            <a:endParaRPr sz="1760">
              <a:solidFill>
                <a:srgbClr val="000000"/>
              </a:solidFill>
            </a:endParaRPr>
          </a:p>
          <a:p>
            <a:pPr marL="457200" lvl="0" indent="-340360" algn="l" rtl="0">
              <a:lnSpc>
                <a:spcPct val="78181"/>
              </a:lnSpc>
              <a:spcBef>
                <a:spcPts val="1000"/>
              </a:spcBef>
              <a:spcAft>
                <a:spcPts val="0"/>
              </a:spcAft>
              <a:buClr>
                <a:srgbClr val="000000"/>
              </a:buClr>
              <a:buSzPts val="1760"/>
              <a:buChar char="●"/>
            </a:pPr>
            <a:r>
              <a:rPr lang="en" sz="1760">
                <a:solidFill>
                  <a:srgbClr val="000000"/>
                </a:solidFill>
              </a:rPr>
              <a:t>ATM transfers; </a:t>
            </a:r>
            <a:endParaRPr sz="1760">
              <a:solidFill>
                <a:srgbClr val="000000"/>
              </a:solidFill>
            </a:endParaRPr>
          </a:p>
          <a:p>
            <a:pPr marL="457200" lvl="0" indent="-340360" algn="l" rtl="0">
              <a:lnSpc>
                <a:spcPct val="78181"/>
              </a:lnSpc>
              <a:spcBef>
                <a:spcPts val="1000"/>
              </a:spcBef>
              <a:spcAft>
                <a:spcPts val="0"/>
              </a:spcAft>
              <a:buClr>
                <a:srgbClr val="000000"/>
              </a:buClr>
              <a:buSzPts val="1760"/>
              <a:buChar char="●"/>
            </a:pPr>
            <a:r>
              <a:rPr lang="en" sz="1760">
                <a:solidFill>
                  <a:srgbClr val="000000"/>
                </a:solidFill>
              </a:rPr>
              <a:t>Direct deposits or withdrawals of funds; </a:t>
            </a:r>
            <a:endParaRPr sz="1760">
              <a:solidFill>
                <a:srgbClr val="000000"/>
              </a:solidFill>
            </a:endParaRPr>
          </a:p>
          <a:p>
            <a:pPr marL="457200" lvl="0" indent="-340360" algn="l" rtl="0">
              <a:lnSpc>
                <a:spcPct val="78181"/>
              </a:lnSpc>
              <a:spcBef>
                <a:spcPts val="1000"/>
              </a:spcBef>
              <a:spcAft>
                <a:spcPts val="0"/>
              </a:spcAft>
              <a:buClr>
                <a:srgbClr val="000000"/>
              </a:buClr>
              <a:buSzPts val="1760"/>
              <a:buChar char="●"/>
            </a:pPr>
            <a:r>
              <a:rPr lang="en" sz="1760">
                <a:solidFill>
                  <a:srgbClr val="000000"/>
                </a:solidFill>
              </a:rPr>
              <a:t>Transfers initiated by telephone (under written plan); and </a:t>
            </a:r>
            <a:endParaRPr sz="1760">
              <a:solidFill>
                <a:srgbClr val="000000"/>
              </a:solidFill>
            </a:endParaRPr>
          </a:p>
          <a:p>
            <a:pPr marL="457200" lvl="0" indent="-340360" algn="l" rtl="0">
              <a:lnSpc>
                <a:spcPct val="78181"/>
              </a:lnSpc>
              <a:spcBef>
                <a:spcPts val="1000"/>
              </a:spcBef>
              <a:spcAft>
                <a:spcPts val="1000"/>
              </a:spcAft>
              <a:buClr>
                <a:srgbClr val="000000"/>
              </a:buClr>
              <a:buSzPts val="1760"/>
              <a:buChar char="●"/>
            </a:pPr>
            <a:r>
              <a:rPr lang="en" sz="1760">
                <a:solidFill>
                  <a:srgbClr val="000000"/>
                </a:solidFill>
              </a:rPr>
              <a:t>Transfers resulting from debit card transactions</a:t>
            </a:r>
            <a:endParaRPr sz="1295"/>
          </a:p>
        </p:txBody>
      </p:sp>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600">
                <a:solidFill>
                  <a:srgbClr val="000000"/>
                </a:solidFill>
              </a:rPr>
              <a:t>What is an Electronic Fund Transfer?</a:t>
            </a:r>
            <a:r>
              <a:rPr lang="en" sz="3759" b="1">
                <a:solidFill>
                  <a:srgbClr val="000000"/>
                </a:solidFill>
              </a:rPr>
              <a:t> </a:t>
            </a:r>
            <a:endParaRPr sz="2320"/>
          </a:p>
        </p:txBody>
      </p:sp>
      <p:sp>
        <p:nvSpPr>
          <p:cNvPr id="72" name="Google Shape;72;p15"/>
          <p:cNvSpPr txBox="1"/>
          <p:nvPr/>
        </p:nvSpPr>
        <p:spPr>
          <a:xfrm>
            <a:off x="2950125" y="1510025"/>
            <a:ext cx="6222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accent3"/>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20"/>
              <a:t>Oral Notice of Error </a:t>
            </a:r>
            <a:endParaRPr sz="2920"/>
          </a:p>
        </p:txBody>
      </p:sp>
      <p:sp>
        <p:nvSpPr>
          <p:cNvPr id="246" name="Google Shape;246;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a:solidFill>
                  <a:srgbClr val="101820"/>
                </a:solidFill>
              </a:rPr>
              <a:t>Connie Customer believes an unauthorized EFT occurred from her account. She calls the credit union to notify them of the error but never provides any additional written notification. </a:t>
            </a:r>
            <a:endParaRPr>
              <a:solidFill>
                <a:srgbClr val="101820"/>
              </a:solidFill>
            </a:endParaRPr>
          </a:p>
          <a:p>
            <a:pPr marL="0" lvl="0" indent="0" algn="l" rtl="0">
              <a:spcBef>
                <a:spcPts val="1200"/>
              </a:spcBef>
              <a:spcAft>
                <a:spcPts val="0"/>
              </a:spcAft>
              <a:buNone/>
            </a:pPr>
            <a:r>
              <a:rPr lang="en">
                <a:solidFill>
                  <a:srgbClr val="101820"/>
                </a:solidFill>
              </a:rPr>
              <a:t>Q: Is the credit union required to conduct an investigation solely on an oral dispute? </a:t>
            </a:r>
            <a:endParaRPr>
              <a:solidFill>
                <a:srgbClr val="101820"/>
              </a:solidFill>
            </a:endParaRPr>
          </a:p>
          <a:p>
            <a:pPr marL="0" lvl="0" indent="0" algn="l" rtl="0">
              <a:spcBef>
                <a:spcPts val="1200"/>
              </a:spcBef>
              <a:spcAft>
                <a:spcPts val="0"/>
              </a:spcAft>
              <a:buNone/>
            </a:pPr>
            <a:r>
              <a:rPr lang="en">
                <a:solidFill>
                  <a:srgbClr val="101820"/>
                </a:solidFill>
              </a:rPr>
              <a:t>A: Yes, but the credit union has more flexibility. </a:t>
            </a:r>
            <a:endParaRPr>
              <a:solidFill>
                <a:srgbClr val="101820"/>
              </a:solidFill>
            </a:endParaRPr>
          </a:p>
          <a:p>
            <a:pPr marL="457200" lvl="0" indent="-342900" algn="l" rtl="0">
              <a:spcBef>
                <a:spcPts val="1200"/>
              </a:spcBef>
              <a:spcAft>
                <a:spcPts val="0"/>
              </a:spcAft>
              <a:buClr>
                <a:srgbClr val="101820"/>
              </a:buClr>
              <a:buSzPts val="1800"/>
              <a:buChar char="●"/>
            </a:pPr>
            <a:r>
              <a:rPr lang="en">
                <a:solidFill>
                  <a:srgbClr val="101820"/>
                </a:solidFill>
              </a:rPr>
              <a:t>The institution may require the consumer to provide written confirmation of the error within 10 business days of the oral notice. </a:t>
            </a:r>
            <a:endParaRPr>
              <a:solidFill>
                <a:srgbClr val="101820"/>
              </a:solidFill>
            </a:endParaRPr>
          </a:p>
          <a:p>
            <a:pPr marL="914400" lvl="1" indent="-317500" algn="l" rtl="0">
              <a:spcBef>
                <a:spcPts val="0"/>
              </a:spcBef>
              <a:spcAft>
                <a:spcPts val="0"/>
              </a:spcAft>
              <a:buClr>
                <a:srgbClr val="101820"/>
              </a:buClr>
              <a:buSzPts val="1400"/>
              <a:buChar char="○"/>
            </a:pPr>
            <a:r>
              <a:rPr lang="en">
                <a:solidFill>
                  <a:srgbClr val="101820"/>
                </a:solidFill>
              </a:rPr>
              <a:t>If the credit union doesn’t receive the written confirmation within the 10 business days, it still must investigate but it may extend the investigation period without providing provisional credit </a:t>
            </a:r>
            <a:endParaRPr>
              <a:solidFill>
                <a:srgbClr val="10182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20"/>
              <a:t>Time Limits for Completing Investigations </a:t>
            </a:r>
            <a:endParaRPr sz="2920"/>
          </a:p>
        </p:txBody>
      </p:sp>
      <p:sp>
        <p:nvSpPr>
          <p:cNvPr id="252" name="Google Shape;252;p4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Clr>
                <a:srgbClr val="101820"/>
              </a:buClr>
              <a:buSzPts val="2100"/>
              <a:buChar char="●"/>
            </a:pPr>
            <a:r>
              <a:rPr lang="en" sz="2100">
                <a:solidFill>
                  <a:srgbClr val="101820"/>
                </a:solidFill>
              </a:rPr>
              <a:t>Accounts open more than 30 days: </a:t>
            </a:r>
            <a:endParaRPr sz="2100">
              <a:solidFill>
                <a:srgbClr val="101820"/>
              </a:solidFill>
            </a:endParaRPr>
          </a:p>
          <a:p>
            <a:pPr marL="914400" lvl="1" indent="-349250" algn="l" rtl="0">
              <a:spcBef>
                <a:spcPts val="0"/>
              </a:spcBef>
              <a:spcAft>
                <a:spcPts val="0"/>
              </a:spcAft>
              <a:buClr>
                <a:srgbClr val="101820"/>
              </a:buClr>
              <a:buSzPts val="1900"/>
              <a:buChar char="○"/>
            </a:pPr>
            <a:r>
              <a:rPr lang="en" sz="1900">
                <a:solidFill>
                  <a:srgbClr val="101820"/>
                </a:solidFill>
              </a:rPr>
              <a:t>Investigate and resolve alleged errors within 10 business days of receipt of the notice from the consumer. </a:t>
            </a:r>
            <a:endParaRPr sz="1900">
              <a:solidFill>
                <a:srgbClr val="101820"/>
              </a:solidFill>
            </a:endParaRPr>
          </a:p>
        </p:txBody>
      </p:sp>
      <p:sp>
        <p:nvSpPr>
          <p:cNvPr id="253" name="Google Shape;253;p4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Clr>
                <a:schemeClr val="dk1"/>
              </a:buClr>
              <a:buSzPts val="2100"/>
              <a:buChar char="●"/>
            </a:pPr>
            <a:r>
              <a:rPr lang="en" sz="2100">
                <a:solidFill>
                  <a:schemeClr val="dk1"/>
                </a:solidFill>
              </a:rPr>
              <a:t>Accounts open 30 days or less: </a:t>
            </a:r>
            <a:endParaRPr sz="2100">
              <a:solidFill>
                <a:schemeClr val="dk1"/>
              </a:solidFill>
            </a:endParaRPr>
          </a:p>
          <a:p>
            <a:pPr marL="914400" lvl="1" indent="-349250" algn="l" rtl="0">
              <a:spcBef>
                <a:spcPts val="0"/>
              </a:spcBef>
              <a:spcAft>
                <a:spcPts val="0"/>
              </a:spcAft>
              <a:buClr>
                <a:schemeClr val="dk1"/>
              </a:buClr>
              <a:buSzPts val="1900"/>
              <a:buChar char="○"/>
            </a:pPr>
            <a:r>
              <a:rPr lang="en" sz="1900">
                <a:solidFill>
                  <a:schemeClr val="dk1"/>
                </a:solidFill>
              </a:rPr>
              <a:t>Investigate and resolve alleged errors within 20 business days of receipt of the notice from the consumer. </a:t>
            </a:r>
            <a:endParaRPr>
              <a:solidFill>
                <a:schemeClr val="dk1"/>
              </a:solidFill>
            </a:endParaRPr>
          </a:p>
        </p:txBody>
      </p:sp>
      <p:pic>
        <p:nvPicPr>
          <p:cNvPr id="254" name="Google Shape;254;p43"/>
          <p:cNvPicPr preferRelativeResize="0"/>
          <p:nvPr/>
        </p:nvPicPr>
        <p:blipFill>
          <a:blip r:embed="rId3">
            <a:alphaModFix/>
          </a:blip>
          <a:stretch>
            <a:fillRect/>
          </a:stretch>
        </p:blipFill>
        <p:spPr>
          <a:xfrm>
            <a:off x="3500438" y="2926113"/>
            <a:ext cx="2143125" cy="2143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20"/>
              <a:t>Can We Extend the Investigation Period? </a:t>
            </a:r>
            <a:endParaRPr sz="2920"/>
          </a:p>
        </p:txBody>
      </p:sp>
      <p:sp>
        <p:nvSpPr>
          <p:cNvPr id="260" name="Google Shape;260;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05000"/>
              </a:lnSpc>
              <a:spcBef>
                <a:spcPts val="0"/>
              </a:spcBef>
              <a:spcAft>
                <a:spcPts val="0"/>
              </a:spcAft>
              <a:buClr>
                <a:schemeClr val="dk1"/>
              </a:buClr>
              <a:buSzPts val="1800"/>
              <a:buChar char="●"/>
            </a:pPr>
            <a:r>
              <a:rPr lang="en">
                <a:solidFill>
                  <a:schemeClr val="dk1"/>
                </a:solidFill>
              </a:rPr>
              <a:t>A financial institution may extend the investigation period so long as it: </a:t>
            </a:r>
            <a:endParaRPr>
              <a:solidFill>
                <a:schemeClr val="dk1"/>
              </a:solidFill>
            </a:endParaRPr>
          </a:p>
          <a:p>
            <a:pPr marL="914400" lvl="1" indent="-317500" algn="l" rtl="0">
              <a:lnSpc>
                <a:spcPct val="105000"/>
              </a:lnSpc>
              <a:spcBef>
                <a:spcPts val="0"/>
              </a:spcBef>
              <a:spcAft>
                <a:spcPts val="0"/>
              </a:spcAft>
              <a:buClr>
                <a:schemeClr val="dk1"/>
              </a:buClr>
              <a:buSzPts val="1400"/>
              <a:buChar char="○"/>
            </a:pPr>
            <a:r>
              <a:rPr lang="en">
                <a:solidFill>
                  <a:schemeClr val="dk1"/>
                </a:solidFill>
              </a:rPr>
              <a:t>Provides a provisional credit for the disputed amount within (A) 10 business days of the initial notice of error for older accounts; or (B) 20 business days of the initial notice of error for newer accounts; </a:t>
            </a:r>
            <a:endParaRPr>
              <a:solidFill>
                <a:schemeClr val="dk1"/>
              </a:solidFill>
            </a:endParaRPr>
          </a:p>
          <a:p>
            <a:pPr marL="914400" lvl="1" indent="-317500" algn="l" rtl="0">
              <a:lnSpc>
                <a:spcPct val="105000"/>
              </a:lnSpc>
              <a:spcBef>
                <a:spcPts val="0"/>
              </a:spcBef>
              <a:spcAft>
                <a:spcPts val="0"/>
              </a:spcAft>
              <a:buClr>
                <a:schemeClr val="dk1"/>
              </a:buClr>
              <a:buSzPts val="1400"/>
              <a:buChar char="○"/>
            </a:pPr>
            <a:r>
              <a:rPr lang="en">
                <a:solidFill>
                  <a:schemeClr val="dk1"/>
                </a:solidFill>
              </a:rPr>
              <a:t>Allow use of the funds by the consumer during the investigation; </a:t>
            </a:r>
            <a:endParaRPr>
              <a:solidFill>
                <a:schemeClr val="dk1"/>
              </a:solidFill>
            </a:endParaRPr>
          </a:p>
          <a:p>
            <a:pPr marL="914400" lvl="1" indent="-317500" algn="l" rtl="0">
              <a:lnSpc>
                <a:spcPct val="105000"/>
              </a:lnSpc>
              <a:spcBef>
                <a:spcPts val="0"/>
              </a:spcBef>
              <a:spcAft>
                <a:spcPts val="0"/>
              </a:spcAft>
              <a:buClr>
                <a:schemeClr val="dk1"/>
              </a:buClr>
              <a:buSzPts val="1400"/>
              <a:buChar char="○"/>
            </a:pPr>
            <a:r>
              <a:rPr lang="en">
                <a:solidFill>
                  <a:schemeClr val="dk1"/>
                </a:solidFill>
              </a:rPr>
              <a:t>Provide interest on the funds if the funds originated from an interest-bearing account; and </a:t>
            </a:r>
            <a:endParaRPr>
              <a:solidFill>
                <a:schemeClr val="dk1"/>
              </a:solidFill>
            </a:endParaRPr>
          </a:p>
          <a:p>
            <a:pPr marL="914400" lvl="1" indent="-317500" algn="l" rtl="0">
              <a:lnSpc>
                <a:spcPct val="105000"/>
              </a:lnSpc>
              <a:spcBef>
                <a:spcPts val="0"/>
              </a:spcBef>
              <a:spcAft>
                <a:spcPts val="0"/>
              </a:spcAft>
              <a:buClr>
                <a:schemeClr val="dk1"/>
              </a:buClr>
              <a:buSzPts val="1400"/>
              <a:buChar char="○"/>
            </a:pPr>
            <a:r>
              <a:rPr lang="en">
                <a:solidFill>
                  <a:schemeClr val="dk1"/>
                </a:solidFill>
              </a:rPr>
              <a:t>Notify the consumer of the funds within two business days of providing the provisional credit</a:t>
            </a:r>
            <a:endParaRPr>
              <a:solidFill>
                <a:schemeClr val="dk1"/>
              </a:solidFill>
            </a:endParaRPr>
          </a:p>
          <a:p>
            <a:pPr marL="457200" lvl="0" indent="-342900" algn="l" rtl="0">
              <a:lnSpc>
                <a:spcPct val="105000"/>
              </a:lnSpc>
              <a:spcBef>
                <a:spcPts val="0"/>
              </a:spcBef>
              <a:spcAft>
                <a:spcPts val="0"/>
              </a:spcAft>
              <a:buClr>
                <a:schemeClr val="dk1"/>
              </a:buClr>
              <a:buSzPts val="1800"/>
              <a:buChar char="●"/>
            </a:pPr>
            <a:r>
              <a:rPr lang="en">
                <a:solidFill>
                  <a:schemeClr val="dk1"/>
                </a:solidFill>
              </a:rPr>
              <a:t>For Unauthorized EFTs, the credit union may reduce the provisional credit by a maximum of $50 in accordance with the liability provisions under 1005.6</a:t>
            </a:r>
            <a:endParaRPr>
              <a:solidFill>
                <a:schemeClr val="dk1"/>
              </a:solidFill>
            </a:endParaRPr>
          </a:p>
          <a:p>
            <a:pPr marL="457200" lvl="0" indent="-342900" algn="l" rtl="0">
              <a:lnSpc>
                <a:spcPct val="105000"/>
              </a:lnSpc>
              <a:spcBef>
                <a:spcPts val="0"/>
              </a:spcBef>
              <a:spcAft>
                <a:spcPts val="0"/>
              </a:spcAft>
              <a:buClr>
                <a:schemeClr val="dk1"/>
              </a:buClr>
              <a:buSzPts val="1800"/>
              <a:buChar char="●"/>
            </a:pPr>
            <a:r>
              <a:rPr lang="en">
                <a:solidFill>
                  <a:schemeClr val="dk1"/>
                </a:solidFill>
              </a:rPr>
              <a:t>If the institution requested a written confirmation of the error–and didn’t receive one within 10 days–the institution can extend the period without providing credit. </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900" u="sng">
                <a:solidFill>
                  <a:srgbClr val="101820"/>
                </a:solidFill>
              </a:rPr>
              <a:t>90 Day Extension </a:t>
            </a:r>
            <a:endParaRPr sz="1900" u="sng">
              <a:solidFill>
                <a:srgbClr val="101820"/>
              </a:solidFill>
            </a:endParaRPr>
          </a:p>
          <a:p>
            <a:pPr marL="457200" lvl="0" indent="-349250" algn="l" rtl="0">
              <a:spcBef>
                <a:spcPts val="1200"/>
              </a:spcBef>
              <a:spcAft>
                <a:spcPts val="0"/>
              </a:spcAft>
              <a:buClr>
                <a:srgbClr val="101820"/>
              </a:buClr>
              <a:buSzPts val="1900"/>
              <a:buChar char="●"/>
            </a:pPr>
            <a:r>
              <a:rPr lang="en" sz="1900">
                <a:solidFill>
                  <a:srgbClr val="101820"/>
                </a:solidFill>
              </a:rPr>
              <a:t>For accounts open 30 days or less; </a:t>
            </a:r>
            <a:endParaRPr sz="1900">
              <a:solidFill>
                <a:srgbClr val="101820"/>
              </a:solidFill>
            </a:endParaRPr>
          </a:p>
          <a:p>
            <a:pPr marL="457200" lvl="0" indent="-349250" algn="l" rtl="0">
              <a:spcBef>
                <a:spcPts val="0"/>
              </a:spcBef>
              <a:spcAft>
                <a:spcPts val="0"/>
              </a:spcAft>
              <a:buClr>
                <a:srgbClr val="101820"/>
              </a:buClr>
              <a:buSzPts val="1900"/>
              <a:buChar char="●"/>
            </a:pPr>
            <a:r>
              <a:rPr lang="en" sz="1900">
                <a:solidFill>
                  <a:srgbClr val="101820"/>
                </a:solidFill>
              </a:rPr>
              <a:t>For Debit Card POS transactions; and </a:t>
            </a:r>
            <a:endParaRPr sz="1900">
              <a:solidFill>
                <a:srgbClr val="101820"/>
              </a:solidFill>
            </a:endParaRPr>
          </a:p>
          <a:p>
            <a:pPr marL="457200" lvl="0" indent="-349250" algn="l" rtl="0">
              <a:spcBef>
                <a:spcPts val="0"/>
              </a:spcBef>
              <a:spcAft>
                <a:spcPts val="0"/>
              </a:spcAft>
              <a:buClr>
                <a:srgbClr val="101820"/>
              </a:buClr>
              <a:buSzPts val="1900"/>
              <a:buChar char="●"/>
            </a:pPr>
            <a:r>
              <a:rPr lang="en" sz="1900">
                <a:solidFill>
                  <a:srgbClr val="101820"/>
                </a:solidFill>
              </a:rPr>
              <a:t>EFT Transactions outside of the US</a:t>
            </a:r>
            <a:endParaRPr sz="1900">
              <a:solidFill>
                <a:srgbClr val="101820"/>
              </a:solidFill>
            </a:endParaRPr>
          </a:p>
          <a:p>
            <a:pPr marL="0" lvl="0" indent="0" algn="l" rtl="0">
              <a:spcBef>
                <a:spcPts val="1200"/>
              </a:spcBef>
              <a:spcAft>
                <a:spcPts val="1200"/>
              </a:spcAft>
              <a:buNone/>
            </a:pPr>
            <a:r>
              <a:rPr lang="en" sz="1900"/>
              <a:t>	</a:t>
            </a:r>
            <a:endParaRPr/>
          </a:p>
        </p:txBody>
      </p:sp>
      <p:sp>
        <p:nvSpPr>
          <p:cNvPr id="266" name="Google Shape;266;p4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900" u="sng">
                <a:solidFill>
                  <a:srgbClr val="101820"/>
                </a:solidFill>
              </a:rPr>
              <a:t>45 Day Extension</a:t>
            </a:r>
            <a:r>
              <a:rPr lang="en" sz="1900">
                <a:solidFill>
                  <a:srgbClr val="101820"/>
                </a:solidFill>
              </a:rPr>
              <a:t> </a:t>
            </a:r>
            <a:endParaRPr sz="1900">
              <a:solidFill>
                <a:srgbClr val="101820"/>
              </a:solidFill>
            </a:endParaRPr>
          </a:p>
          <a:p>
            <a:pPr marL="457200" lvl="0" indent="-349250" algn="l" rtl="0">
              <a:spcBef>
                <a:spcPts val="1200"/>
              </a:spcBef>
              <a:spcAft>
                <a:spcPts val="0"/>
              </a:spcAft>
              <a:buClr>
                <a:srgbClr val="101820"/>
              </a:buClr>
              <a:buSzPts val="1900"/>
              <a:buChar char="●"/>
            </a:pPr>
            <a:r>
              <a:rPr lang="en" sz="1900">
                <a:solidFill>
                  <a:srgbClr val="101820"/>
                </a:solidFill>
              </a:rPr>
              <a:t>For accounts open older than 30 days</a:t>
            </a:r>
            <a:endParaRPr sz="1900">
              <a:solidFill>
                <a:srgbClr val="101820"/>
              </a:solidFill>
            </a:endParaRPr>
          </a:p>
        </p:txBody>
      </p:sp>
      <p:sp>
        <p:nvSpPr>
          <p:cNvPr id="267" name="Google Shape;267;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820"/>
              <a:t>How Long Can We Extend the Investigation Period? </a:t>
            </a:r>
            <a:endParaRPr sz="282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20"/>
              <a:t>Reasonable Investigation</a:t>
            </a:r>
            <a:endParaRPr sz="2920"/>
          </a:p>
        </p:txBody>
      </p:sp>
      <p:sp>
        <p:nvSpPr>
          <p:cNvPr id="273" name="Google Shape;273;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The Electronic Funds Transfer Act states “[i]n any action which involves a consumer’s liability for an unauthorized electronic fund transfer, </a:t>
            </a:r>
            <a:r>
              <a:rPr lang="en" b="1" u="sng">
                <a:solidFill>
                  <a:schemeClr val="dk1"/>
                </a:solidFill>
              </a:rPr>
              <a:t>the burden of proof is upon the financial institution</a:t>
            </a:r>
            <a:r>
              <a:rPr lang="en">
                <a:solidFill>
                  <a:schemeClr val="dk1"/>
                </a:solidFill>
              </a:rPr>
              <a:t> to show that the electronic fund transfer was authorized…” </a:t>
            </a:r>
            <a:endParaRPr>
              <a:solidFill>
                <a:schemeClr val="dk1"/>
              </a:solidFill>
            </a:endParaRPr>
          </a:p>
          <a:p>
            <a:pPr marL="0" lvl="0" indent="0" algn="l" rtl="0">
              <a:spcBef>
                <a:spcPts val="1200"/>
              </a:spcBef>
              <a:spcAft>
                <a:spcPts val="0"/>
              </a:spcAft>
              <a:buNone/>
            </a:pPr>
            <a:r>
              <a:rPr lang="en">
                <a:solidFill>
                  <a:schemeClr val="dk1"/>
                </a:solidFill>
              </a:rPr>
              <a:t>The investigation include a reasonable review of all relevant information within the credit union’s records and must determine whether an error has occurred. </a:t>
            </a:r>
            <a:endParaRPr>
              <a:solidFill>
                <a:schemeClr val="dk1"/>
              </a:solidFill>
            </a:endParaRPr>
          </a:p>
          <a:p>
            <a:pPr marL="0" lvl="0" indent="0" algn="l" rtl="0">
              <a:spcBef>
                <a:spcPts val="1200"/>
              </a:spcBef>
              <a:spcAft>
                <a:spcPts val="1200"/>
              </a:spcAft>
              <a:buNone/>
            </a:pPr>
            <a:r>
              <a:rPr lang="en">
                <a:solidFill>
                  <a:schemeClr val="dk1"/>
                </a:solidFill>
              </a:rPr>
              <a:t>For unauthorized transactions (the bulk of your issues) liability is determined </a:t>
            </a:r>
            <a:r>
              <a:rPr lang="en" b="1">
                <a:solidFill>
                  <a:schemeClr val="dk1"/>
                </a:solidFill>
              </a:rPr>
              <a:t>solely </a:t>
            </a:r>
            <a:r>
              <a:rPr lang="en">
                <a:solidFill>
                  <a:schemeClr val="dk1"/>
                </a:solidFill>
              </a:rPr>
              <a:t>by the consumer’s promptness in reporting the loss. </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20"/>
              <a:t>Investigation Requirements and Prohibitions</a:t>
            </a:r>
            <a:endParaRPr sz="2920"/>
          </a:p>
        </p:txBody>
      </p:sp>
      <p:sp>
        <p:nvSpPr>
          <p:cNvPr id="279" name="Google Shape;279;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101820"/>
              </a:buClr>
              <a:buSzPts val="1800"/>
              <a:buChar char="●"/>
            </a:pPr>
            <a:r>
              <a:rPr lang="en">
                <a:solidFill>
                  <a:srgbClr val="101820"/>
                </a:solidFill>
              </a:rPr>
              <a:t>Must promptly commence investigation upon receiving notice of error</a:t>
            </a:r>
            <a:endParaRPr>
              <a:solidFill>
                <a:srgbClr val="101820"/>
              </a:solidFill>
            </a:endParaRPr>
          </a:p>
          <a:p>
            <a:pPr marL="457200" lvl="0" indent="-342900" algn="l" rtl="0">
              <a:spcBef>
                <a:spcPts val="0"/>
              </a:spcBef>
              <a:spcAft>
                <a:spcPts val="0"/>
              </a:spcAft>
              <a:buClr>
                <a:srgbClr val="101820"/>
              </a:buClr>
              <a:buSzPts val="1800"/>
              <a:buChar char="●"/>
            </a:pPr>
            <a:r>
              <a:rPr lang="en">
                <a:solidFill>
                  <a:srgbClr val="101820"/>
                </a:solidFill>
              </a:rPr>
              <a:t>Cannot require anything other than base information. For example, cannot require: </a:t>
            </a:r>
            <a:endParaRPr>
              <a:solidFill>
                <a:srgbClr val="101820"/>
              </a:solidFill>
            </a:endParaRPr>
          </a:p>
          <a:p>
            <a:pPr marL="914400" lvl="1" indent="-317500" algn="l" rtl="0">
              <a:spcBef>
                <a:spcPts val="0"/>
              </a:spcBef>
              <a:spcAft>
                <a:spcPts val="0"/>
              </a:spcAft>
              <a:buClr>
                <a:srgbClr val="101820"/>
              </a:buClr>
              <a:buSzPts val="1400"/>
              <a:buChar char="○"/>
            </a:pPr>
            <a:r>
              <a:rPr lang="en">
                <a:solidFill>
                  <a:srgbClr val="101820"/>
                </a:solidFill>
              </a:rPr>
              <a:t>Written Dispute (although may change credit union’s requirements as discussed)</a:t>
            </a:r>
            <a:endParaRPr>
              <a:solidFill>
                <a:srgbClr val="101820"/>
              </a:solidFill>
            </a:endParaRPr>
          </a:p>
          <a:p>
            <a:pPr marL="914400" lvl="1" indent="-317500" algn="l" rtl="0">
              <a:spcBef>
                <a:spcPts val="0"/>
              </a:spcBef>
              <a:spcAft>
                <a:spcPts val="0"/>
              </a:spcAft>
              <a:buClr>
                <a:srgbClr val="101820"/>
              </a:buClr>
              <a:buSzPts val="1400"/>
              <a:buChar char="○"/>
            </a:pPr>
            <a:r>
              <a:rPr lang="en">
                <a:solidFill>
                  <a:srgbClr val="101820"/>
                </a:solidFill>
              </a:rPr>
              <a:t>Notarized Documents</a:t>
            </a:r>
            <a:endParaRPr>
              <a:solidFill>
                <a:srgbClr val="101820"/>
              </a:solidFill>
            </a:endParaRPr>
          </a:p>
          <a:p>
            <a:pPr marL="914400" lvl="1" indent="-317500" algn="l" rtl="0">
              <a:spcBef>
                <a:spcPts val="0"/>
              </a:spcBef>
              <a:spcAft>
                <a:spcPts val="0"/>
              </a:spcAft>
              <a:buClr>
                <a:srgbClr val="101820"/>
              </a:buClr>
              <a:buSzPts val="1400"/>
              <a:buChar char="○"/>
            </a:pPr>
            <a:r>
              <a:rPr lang="en">
                <a:solidFill>
                  <a:srgbClr val="101820"/>
                </a:solidFill>
              </a:rPr>
              <a:t>Affidavit </a:t>
            </a:r>
            <a:endParaRPr>
              <a:solidFill>
                <a:srgbClr val="101820"/>
              </a:solidFill>
            </a:endParaRPr>
          </a:p>
          <a:p>
            <a:pPr marL="914400" lvl="1" indent="-317500" algn="l" rtl="0">
              <a:spcBef>
                <a:spcPts val="0"/>
              </a:spcBef>
              <a:spcAft>
                <a:spcPts val="0"/>
              </a:spcAft>
              <a:buClr>
                <a:srgbClr val="101820"/>
              </a:buClr>
              <a:buSzPts val="1400"/>
              <a:buChar char="○"/>
            </a:pPr>
            <a:r>
              <a:rPr lang="en">
                <a:solidFill>
                  <a:srgbClr val="101820"/>
                </a:solidFill>
              </a:rPr>
              <a:t>Police Report</a:t>
            </a:r>
            <a:endParaRPr>
              <a:solidFill>
                <a:srgbClr val="101820"/>
              </a:solidFill>
            </a:endParaRPr>
          </a:p>
          <a:p>
            <a:pPr marL="914400" lvl="1" indent="-317500" algn="l" rtl="0">
              <a:spcBef>
                <a:spcPts val="0"/>
              </a:spcBef>
              <a:spcAft>
                <a:spcPts val="0"/>
              </a:spcAft>
              <a:buClr>
                <a:srgbClr val="101820"/>
              </a:buClr>
              <a:buSzPts val="1400"/>
              <a:buChar char="○"/>
            </a:pPr>
            <a:r>
              <a:rPr lang="en">
                <a:solidFill>
                  <a:srgbClr val="101820"/>
                </a:solidFill>
              </a:rPr>
              <a:t>In-person discussion </a:t>
            </a:r>
            <a:endParaRPr>
              <a:solidFill>
                <a:srgbClr val="101820"/>
              </a:solidFill>
            </a:endParaRPr>
          </a:p>
          <a:p>
            <a:pPr marL="914400" lvl="1" indent="-317500" algn="l" rtl="0">
              <a:spcBef>
                <a:spcPts val="0"/>
              </a:spcBef>
              <a:spcAft>
                <a:spcPts val="0"/>
              </a:spcAft>
              <a:buClr>
                <a:srgbClr val="101820"/>
              </a:buClr>
              <a:buSzPts val="1400"/>
              <a:buChar char="○"/>
            </a:pPr>
            <a:r>
              <a:rPr lang="en">
                <a:solidFill>
                  <a:srgbClr val="101820"/>
                </a:solidFill>
              </a:rPr>
              <a:t>Customer to contact merchant </a:t>
            </a:r>
            <a:endParaRPr>
              <a:solidFill>
                <a:srgbClr val="101820"/>
              </a:solidFill>
            </a:endParaRPr>
          </a:p>
          <a:p>
            <a:pPr marL="914400" lvl="1" indent="-317500" algn="l" rtl="0">
              <a:spcBef>
                <a:spcPts val="0"/>
              </a:spcBef>
              <a:spcAft>
                <a:spcPts val="0"/>
              </a:spcAft>
              <a:buClr>
                <a:srgbClr val="101820"/>
              </a:buClr>
              <a:buSzPts val="1400"/>
              <a:buChar char="○"/>
            </a:pPr>
            <a:r>
              <a:rPr lang="en">
                <a:solidFill>
                  <a:srgbClr val="101820"/>
                </a:solidFill>
              </a:rPr>
              <a:t>Charging fees related to error resolution process </a:t>
            </a:r>
            <a:endParaRPr>
              <a:solidFill>
                <a:srgbClr val="101820"/>
              </a:solidFill>
            </a:endParaRPr>
          </a:p>
          <a:p>
            <a:pPr marL="457200" lvl="0" indent="-342900" algn="l" rtl="0">
              <a:spcBef>
                <a:spcPts val="0"/>
              </a:spcBef>
              <a:spcAft>
                <a:spcPts val="0"/>
              </a:spcAft>
              <a:buClr>
                <a:srgbClr val="101820"/>
              </a:buClr>
              <a:buSzPts val="1800"/>
              <a:buChar char="●"/>
            </a:pPr>
            <a:r>
              <a:rPr lang="en">
                <a:solidFill>
                  <a:srgbClr val="101820"/>
                </a:solidFill>
              </a:rPr>
              <a:t>Ensure you’re not discouraging customers from providing notice of error </a:t>
            </a:r>
            <a:endParaRPr>
              <a:solidFill>
                <a:srgbClr val="10182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20"/>
              <a:t>Error Found During Investigation </a:t>
            </a:r>
            <a:endParaRPr sz="2920"/>
          </a:p>
        </p:txBody>
      </p:sp>
      <p:sp>
        <p:nvSpPr>
          <p:cNvPr id="285" name="Google Shape;285;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900">
                <a:solidFill>
                  <a:srgbClr val="101820"/>
                </a:solidFill>
              </a:rPr>
              <a:t>If an error is found, the financial institution must: </a:t>
            </a:r>
            <a:endParaRPr sz="1900">
              <a:solidFill>
                <a:srgbClr val="101820"/>
              </a:solidFill>
            </a:endParaRPr>
          </a:p>
          <a:p>
            <a:pPr marL="457200" lvl="0" indent="-349250" algn="l" rtl="0">
              <a:spcBef>
                <a:spcPts val="1200"/>
              </a:spcBef>
              <a:spcAft>
                <a:spcPts val="0"/>
              </a:spcAft>
              <a:buClr>
                <a:srgbClr val="101820"/>
              </a:buClr>
              <a:buSzPts val="1900"/>
              <a:buChar char="●"/>
            </a:pPr>
            <a:r>
              <a:rPr lang="en" sz="1900">
                <a:solidFill>
                  <a:srgbClr val="101820"/>
                </a:solidFill>
              </a:rPr>
              <a:t>Correct the error within one business day</a:t>
            </a:r>
            <a:endParaRPr sz="1900">
              <a:solidFill>
                <a:srgbClr val="101820"/>
              </a:solidFill>
            </a:endParaRPr>
          </a:p>
          <a:p>
            <a:pPr marL="914400" lvl="1" indent="-323850" algn="l" rtl="0">
              <a:spcBef>
                <a:spcPts val="1000"/>
              </a:spcBef>
              <a:spcAft>
                <a:spcPts val="0"/>
              </a:spcAft>
              <a:buClr>
                <a:srgbClr val="101820"/>
              </a:buClr>
              <a:buSzPts val="1500"/>
              <a:buChar char="○"/>
            </a:pPr>
            <a:r>
              <a:rPr lang="en" sz="1500">
                <a:solidFill>
                  <a:srgbClr val="101820"/>
                </a:solidFill>
              </a:rPr>
              <a:t>This includes crediting any interest and refunding any fees that were imposed</a:t>
            </a:r>
            <a:endParaRPr sz="1500">
              <a:solidFill>
                <a:srgbClr val="101820"/>
              </a:solidFill>
            </a:endParaRPr>
          </a:p>
          <a:p>
            <a:pPr marL="457200" lvl="0" indent="-349250" algn="l" rtl="0">
              <a:spcBef>
                <a:spcPts val="1000"/>
              </a:spcBef>
              <a:spcAft>
                <a:spcPts val="0"/>
              </a:spcAft>
              <a:buClr>
                <a:srgbClr val="101820"/>
              </a:buClr>
              <a:buSzPts val="1900"/>
              <a:buChar char="●"/>
            </a:pPr>
            <a:r>
              <a:rPr lang="en" sz="1900">
                <a:solidFill>
                  <a:srgbClr val="101820"/>
                </a:solidFill>
              </a:rPr>
              <a:t>Report the results to the consumer within 3 business days</a:t>
            </a:r>
            <a:endParaRPr sz="1900">
              <a:solidFill>
                <a:srgbClr val="101820"/>
              </a:solidFill>
            </a:endParaRPr>
          </a:p>
          <a:p>
            <a:pPr marL="914400" lvl="1" indent="-323850" algn="l" rtl="0">
              <a:spcBef>
                <a:spcPts val="1000"/>
              </a:spcBef>
              <a:spcAft>
                <a:spcPts val="0"/>
              </a:spcAft>
              <a:buClr>
                <a:srgbClr val="101820"/>
              </a:buClr>
              <a:buSzPts val="1500"/>
              <a:buChar char="○"/>
            </a:pPr>
            <a:r>
              <a:rPr lang="en" sz="1500">
                <a:solidFill>
                  <a:srgbClr val="101820"/>
                </a:solidFill>
              </a:rPr>
              <a:t>May report either orally or in writing. But, your regulators are probably going to want it in writing. And, as we’ll see soon, there are other situations where written reports are required. </a:t>
            </a:r>
            <a:endParaRPr sz="1500">
              <a:solidFill>
                <a:srgbClr val="101820"/>
              </a:solidFill>
            </a:endParaRPr>
          </a:p>
          <a:p>
            <a:pPr marL="914400" lvl="1" indent="-323850" algn="l" rtl="0">
              <a:spcBef>
                <a:spcPts val="1000"/>
              </a:spcBef>
              <a:spcAft>
                <a:spcPts val="1000"/>
              </a:spcAft>
              <a:buClr>
                <a:srgbClr val="101820"/>
              </a:buClr>
              <a:buSzPts val="1500"/>
              <a:buChar char="○"/>
            </a:pPr>
            <a:r>
              <a:rPr lang="en" sz="1500">
                <a:solidFill>
                  <a:srgbClr val="101820"/>
                </a:solidFill>
              </a:rPr>
              <a:t>And, if applicable, inform the customer that any provision credit given is now final. </a:t>
            </a:r>
            <a:endParaRPr sz="1500">
              <a:solidFill>
                <a:srgbClr val="10182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20"/>
              <a:t>No Error Found During Investigation </a:t>
            </a:r>
            <a:endParaRPr sz="2920"/>
          </a:p>
        </p:txBody>
      </p:sp>
      <p:sp>
        <p:nvSpPr>
          <p:cNvPr id="291" name="Google Shape;291;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00000"/>
                </a:solidFill>
              </a:rPr>
              <a:t>If the credit union determines that no error occurred, it must: </a:t>
            </a:r>
            <a:endParaRPr>
              <a:solidFill>
                <a:srgbClr val="000000"/>
              </a:solidFill>
            </a:endParaRPr>
          </a:p>
          <a:p>
            <a:pPr marL="457200" lvl="0" indent="-342900" algn="l" rtl="0">
              <a:spcBef>
                <a:spcPts val="1200"/>
              </a:spcBef>
              <a:spcAft>
                <a:spcPts val="0"/>
              </a:spcAft>
              <a:buClr>
                <a:srgbClr val="000000"/>
              </a:buClr>
              <a:buSzPts val="1800"/>
              <a:buChar char="●"/>
            </a:pPr>
            <a:r>
              <a:rPr lang="en">
                <a:solidFill>
                  <a:srgbClr val="000000"/>
                </a:solidFill>
              </a:rPr>
              <a:t>Report the results within three business days after completing the investigation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The report must be in writing; and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The findings must includes  notice that the consumer can obtain the documents that the credit union relied upon in making its determination. </a:t>
            </a:r>
            <a:endParaRPr>
              <a:solidFill>
                <a:srgbClr val="000000"/>
              </a:solidFill>
            </a:endParaRPr>
          </a:p>
          <a:p>
            <a:pPr marL="0" lvl="0" indent="0" algn="l" rtl="0">
              <a:spcBef>
                <a:spcPts val="1200"/>
              </a:spcBef>
              <a:spcAft>
                <a:spcPts val="0"/>
              </a:spcAft>
              <a:buNone/>
            </a:pPr>
            <a:r>
              <a:rPr lang="en">
                <a:solidFill>
                  <a:srgbClr val="000000"/>
                </a:solidFill>
              </a:rPr>
              <a:t>Can we get our money back? </a:t>
            </a:r>
            <a:endParaRPr>
              <a:solidFill>
                <a:srgbClr val="000000"/>
              </a:solidFill>
            </a:endParaRPr>
          </a:p>
          <a:p>
            <a:pPr marL="457200" lvl="0" indent="-342900" algn="l" rtl="0">
              <a:spcBef>
                <a:spcPts val="1200"/>
              </a:spcBef>
              <a:spcAft>
                <a:spcPts val="0"/>
              </a:spcAft>
              <a:buClr>
                <a:srgbClr val="000000"/>
              </a:buClr>
              <a:buSzPts val="1800"/>
              <a:buChar char="●"/>
            </a:pPr>
            <a:r>
              <a:rPr lang="en">
                <a:solidFill>
                  <a:srgbClr val="000000"/>
                </a:solidFill>
              </a:rPr>
              <a:t>Yes but, of course, with restrictions. </a:t>
            </a:r>
            <a:endParaRP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20"/>
              <a:t>How To Debit Provisional Credit </a:t>
            </a:r>
            <a:endParaRPr sz="2920"/>
          </a:p>
        </p:txBody>
      </p:sp>
      <p:sp>
        <p:nvSpPr>
          <p:cNvPr id="297" name="Google Shape;297;p5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600">
                <a:solidFill>
                  <a:schemeClr val="dk1"/>
                </a:solidFill>
              </a:rPr>
              <a:t>CFPB Official Comment § 1005.11(d)(2)(1) states: “The financial institution may comply with the requirements of this section by notifying the consumer that the consumer’s account will be debited five business days from the transmittal of the notification, specifying the calendar date on which the debiting will occur. </a:t>
            </a:r>
            <a:endParaRPr sz="1600">
              <a:solidFill>
                <a:schemeClr val="dk1"/>
              </a:solidFill>
            </a:endParaRPr>
          </a:p>
        </p:txBody>
      </p:sp>
      <p:sp>
        <p:nvSpPr>
          <p:cNvPr id="298" name="Google Shape;298;p5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sz="1600">
                <a:solidFill>
                  <a:schemeClr val="dk1"/>
                </a:solidFill>
              </a:rPr>
              <a:t>CFPB Official Comment § 1005.11(d)(2)(1) states: “The financial institution may not impose fees for items it is required to honor under § 1005.11. It may, however, impose any normal transaction or item fee that is unrelated to an overdraft resulting from the debiting. If the account is still overdrawn after five business days, the institution may impose the fees or finance charges to which it is entitled, if any, under an overdraft credit plan” </a:t>
            </a:r>
            <a:endParaRPr sz="16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20"/>
              <a:t>Questions? </a:t>
            </a:r>
            <a:endParaRPr sz="2920"/>
          </a:p>
        </p:txBody>
      </p:sp>
      <p:sp>
        <p:nvSpPr>
          <p:cNvPr id="304" name="Google Shape;304;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Feel free to contact me at the following: </a:t>
            </a:r>
            <a:endParaRPr>
              <a:solidFill>
                <a:schemeClr val="dk1"/>
              </a:solidFill>
            </a:endParaRPr>
          </a:p>
          <a:p>
            <a:pPr marL="0" lvl="0" indent="0" algn="ctr" rtl="0">
              <a:lnSpc>
                <a:spcPct val="100000"/>
              </a:lnSpc>
              <a:spcBef>
                <a:spcPts val="1200"/>
              </a:spcBef>
              <a:spcAft>
                <a:spcPts val="0"/>
              </a:spcAft>
              <a:buNone/>
            </a:pPr>
            <a:r>
              <a:rPr lang="en">
                <a:solidFill>
                  <a:schemeClr val="dk1"/>
                </a:solidFill>
              </a:rPr>
              <a:t>Doug Stephan on LinkedIn</a:t>
            </a:r>
            <a:endParaRPr>
              <a:solidFill>
                <a:schemeClr val="dk1"/>
              </a:solidFill>
            </a:endParaRPr>
          </a:p>
          <a:p>
            <a:pPr marL="0" lvl="0" indent="0" algn="ctr" rtl="0">
              <a:lnSpc>
                <a:spcPct val="100000"/>
              </a:lnSpc>
              <a:spcBef>
                <a:spcPts val="1200"/>
              </a:spcBef>
              <a:spcAft>
                <a:spcPts val="0"/>
              </a:spcAft>
              <a:buNone/>
            </a:pPr>
            <a:r>
              <a:rPr lang="en">
                <a:solidFill>
                  <a:schemeClr val="dk1"/>
                </a:solidFill>
              </a:rPr>
              <a:t>Phone – (614) 696-6787 </a:t>
            </a:r>
            <a:endParaRPr>
              <a:solidFill>
                <a:schemeClr val="dk1"/>
              </a:solidFill>
            </a:endParaRPr>
          </a:p>
          <a:p>
            <a:pPr marL="0" lvl="0" indent="0" algn="ctr" rtl="0">
              <a:lnSpc>
                <a:spcPct val="100000"/>
              </a:lnSpc>
              <a:spcBef>
                <a:spcPts val="1200"/>
              </a:spcBef>
              <a:spcAft>
                <a:spcPts val="0"/>
              </a:spcAft>
              <a:buNone/>
            </a:pPr>
            <a:r>
              <a:rPr lang="en">
                <a:solidFill>
                  <a:schemeClr val="dk1"/>
                </a:solidFill>
              </a:rPr>
              <a:t>E-mail – das@stultzstephan.com</a:t>
            </a:r>
            <a:endParaRPr>
              <a:solidFill>
                <a:schemeClr val="dk1"/>
              </a:solidFill>
            </a:endParaRPr>
          </a:p>
          <a:p>
            <a:pPr marL="0" lvl="0" indent="0" algn="ctr" rtl="0">
              <a:lnSpc>
                <a:spcPct val="100000"/>
              </a:lnSpc>
              <a:spcBef>
                <a:spcPts val="1200"/>
              </a:spcBef>
              <a:spcAft>
                <a:spcPts val="0"/>
              </a:spcAft>
              <a:buNone/>
            </a:pPr>
            <a:r>
              <a:rPr lang="en">
                <a:solidFill>
                  <a:schemeClr val="dk1"/>
                </a:solidFill>
              </a:rPr>
              <a:t>Website – www.stultzstephan.com</a:t>
            </a:r>
            <a:endParaRPr>
              <a:solidFill>
                <a:schemeClr val="dk1"/>
              </a:solidFill>
            </a:endParaRPr>
          </a:p>
          <a:p>
            <a:pPr marL="457200" lvl="0" indent="0" algn="l" rtl="0">
              <a:spcBef>
                <a:spcPts val="1200"/>
              </a:spcBef>
              <a:spcAft>
                <a:spcPts val="1200"/>
              </a:spcAft>
              <a:buNone/>
            </a:pPr>
            <a:endParaRPr/>
          </a:p>
        </p:txBody>
      </p:sp>
      <p:pic>
        <p:nvPicPr>
          <p:cNvPr id="305" name="Google Shape;305;p51"/>
          <p:cNvPicPr preferRelativeResize="0"/>
          <p:nvPr/>
        </p:nvPicPr>
        <p:blipFill>
          <a:blip r:embed="rId3">
            <a:alphaModFix/>
          </a:blip>
          <a:stretch>
            <a:fillRect/>
          </a:stretch>
        </p:blipFill>
        <p:spPr>
          <a:xfrm>
            <a:off x="0" y="3415075"/>
            <a:ext cx="9144000" cy="1728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10929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 sz="3259">
                <a:solidFill>
                  <a:srgbClr val="000000"/>
                </a:solidFill>
              </a:rPr>
              <a:t>What Transactions Are Considered ”Errors”</a:t>
            </a:r>
            <a:endParaRPr sz="2520"/>
          </a:p>
        </p:txBody>
      </p:sp>
      <p:sp>
        <p:nvSpPr>
          <p:cNvPr id="78" name="Google Shape;78;p16"/>
          <p:cNvSpPr txBox="1">
            <a:spLocks noGrp="1"/>
          </p:cNvSpPr>
          <p:nvPr>
            <p:ph type="body" idx="1"/>
          </p:nvPr>
        </p:nvSpPr>
        <p:spPr>
          <a:xfrm>
            <a:off x="311700" y="1537900"/>
            <a:ext cx="4260300" cy="3285900"/>
          </a:xfrm>
          <a:prstGeom prst="rect">
            <a:avLst/>
          </a:prstGeom>
        </p:spPr>
        <p:txBody>
          <a:bodyPr spcFirstLastPara="1" wrap="square" lIns="91425" tIns="91425" rIns="91425" bIns="91425" anchor="t" anchorCtr="0">
            <a:normAutofit fontScale="92500" lnSpcReduction="20000"/>
          </a:bodyPr>
          <a:lstStyle/>
          <a:p>
            <a:pPr marL="457200" lvl="0" indent="-346075" algn="l" rtl="0">
              <a:lnSpc>
                <a:spcPct val="98181"/>
              </a:lnSpc>
              <a:spcBef>
                <a:spcPts val="0"/>
              </a:spcBef>
              <a:spcAft>
                <a:spcPts val="0"/>
              </a:spcAft>
              <a:buClr>
                <a:srgbClr val="000000"/>
              </a:buClr>
              <a:buSzPct val="100000"/>
              <a:buChar char="●"/>
            </a:pPr>
            <a:r>
              <a:rPr lang="en" sz="2000">
                <a:solidFill>
                  <a:srgbClr val="000000"/>
                </a:solidFill>
              </a:rPr>
              <a:t>An unauthorized EFT; </a:t>
            </a:r>
            <a:endParaRPr sz="2000">
              <a:solidFill>
                <a:srgbClr val="000000"/>
              </a:solidFill>
            </a:endParaRPr>
          </a:p>
          <a:p>
            <a:pPr marL="457200" lvl="0" indent="-346075" algn="l" rtl="0">
              <a:lnSpc>
                <a:spcPct val="98181"/>
              </a:lnSpc>
              <a:spcBef>
                <a:spcPts val="1000"/>
              </a:spcBef>
              <a:spcAft>
                <a:spcPts val="0"/>
              </a:spcAft>
              <a:buClr>
                <a:srgbClr val="000000"/>
              </a:buClr>
              <a:buSzPct val="100000"/>
              <a:buChar char="●"/>
            </a:pPr>
            <a:r>
              <a:rPr lang="en" sz="2000">
                <a:solidFill>
                  <a:srgbClr val="000000"/>
                </a:solidFill>
              </a:rPr>
              <a:t>An incorrect EFT to or from a consumer’s account; </a:t>
            </a:r>
            <a:endParaRPr sz="2000">
              <a:solidFill>
                <a:srgbClr val="000000"/>
              </a:solidFill>
            </a:endParaRPr>
          </a:p>
          <a:p>
            <a:pPr marL="457200" lvl="0" indent="-346075" algn="l" rtl="0">
              <a:lnSpc>
                <a:spcPct val="98181"/>
              </a:lnSpc>
              <a:spcBef>
                <a:spcPts val="1000"/>
              </a:spcBef>
              <a:spcAft>
                <a:spcPts val="0"/>
              </a:spcAft>
              <a:buClr>
                <a:srgbClr val="000000"/>
              </a:buClr>
              <a:buSzPct val="100000"/>
              <a:buChar char="●"/>
            </a:pPr>
            <a:r>
              <a:rPr lang="en" sz="2000">
                <a:solidFill>
                  <a:srgbClr val="000000"/>
                </a:solidFill>
              </a:rPr>
              <a:t>An omission of an EFT from a consumer’s periodic statement; </a:t>
            </a:r>
            <a:endParaRPr sz="2000">
              <a:solidFill>
                <a:srgbClr val="000000"/>
              </a:solidFill>
            </a:endParaRPr>
          </a:p>
          <a:p>
            <a:pPr marL="457200" lvl="0" indent="-346075" algn="l" rtl="0">
              <a:lnSpc>
                <a:spcPct val="98181"/>
              </a:lnSpc>
              <a:spcBef>
                <a:spcPts val="1000"/>
              </a:spcBef>
              <a:spcAft>
                <a:spcPts val="0"/>
              </a:spcAft>
              <a:buClr>
                <a:srgbClr val="000000"/>
              </a:buClr>
              <a:buSzPct val="100000"/>
              <a:buChar char="●"/>
            </a:pPr>
            <a:r>
              <a:rPr lang="en" sz="2000">
                <a:solidFill>
                  <a:srgbClr val="000000"/>
                </a:solidFill>
              </a:rPr>
              <a:t>A computational or bookkeeping error by the institution for an EFT; </a:t>
            </a:r>
            <a:endParaRPr sz="2000">
              <a:solidFill>
                <a:srgbClr val="000000"/>
              </a:solidFill>
            </a:endParaRPr>
          </a:p>
          <a:p>
            <a:pPr marL="457200" lvl="0" indent="-346075" algn="l" rtl="0">
              <a:lnSpc>
                <a:spcPct val="98181"/>
              </a:lnSpc>
              <a:spcBef>
                <a:spcPts val="1000"/>
              </a:spcBef>
              <a:spcAft>
                <a:spcPts val="0"/>
              </a:spcAft>
              <a:buClr>
                <a:srgbClr val="000000"/>
              </a:buClr>
              <a:buSzPct val="100000"/>
              <a:buChar char="●"/>
            </a:pPr>
            <a:r>
              <a:rPr lang="en" sz="2000">
                <a:solidFill>
                  <a:srgbClr val="000000"/>
                </a:solidFill>
              </a:rPr>
              <a:t>A consumer’s receipt of an incorrect amount of money from an electronic terminal;</a:t>
            </a:r>
            <a:endParaRPr sz="2000">
              <a:solidFill>
                <a:srgbClr val="000000"/>
              </a:solidFill>
            </a:endParaRPr>
          </a:p>
          <a:p>
            <a:pPr marL="0" lvl="0" indent="0" algn="l" rtl="0">
              <a:spcBef>
                <a:spcPts val="1000"/>
              </a:spcBef>
              <a:spcAft>
                <a:spcPts val="1200"/>
              </a:spcAft>
              <a:buNone/>
            </a:pPr>
            <a:endParaRPr/>
          </a:p>
        </p:txBody>
      </p:sp>
      <p:sp>
        <p:nvSpPr>
          <p:cNvPr id="79" name="Google Shape;79;p16"/>
          <p:cNvSpPr txBox="1">
            <a:spLocks noGrp="1"/>
          </p:cNvSpPr>
          <p:nvPr>
            <p:ph type="body" idx="2"/>
          </p:nvPr>
        </p:nvSpPr>
        <p:spPr>
          <a:xfrm>
            <a:off x="4516325" y="1537925"/>
            <a:ext cx="4316100" cy="3285900"/>
          </a:xfrm>
          <a:prstGeom prst="rect">
            <a:avLst/>
          </a:prstGeom>
        </p:spPr>
        <p:txBody>
          <a:bodyPr spcFirstLastPara="1" wrap="square" lIns="91425" tIns="91425" rIns="91425" bIns="91425" anchor="t" anchorCtr="0">
            <a:normAutofit fontScale="85000" lnSpcReduction="10000"/>
          </a:bodyPr>
          <a:lstStyle/>
          <a:p>
            <a:pPr marL="457200" lvl="0" indent="-327025" algn="l" rtl="0">
              <a:lnSpc>
                <a:spcPct val="98181"/>
              </a:lnSpc>
              <a:spcBef>
                <a:spcPts val="0"/>
              </a:spcBef>
              <a:spcAft>
                <a:spcPts val="0"/>
              </a:spcAft>
              <a:buClr>
                <a:srgbClr val="000000"/>
              </a:buClr>
              <a:buSzPct val="100000"/>
              <a:buChar char="●"/>
            </a:pPr>
            <a:r>
              <a:rPr lang="en" sz="2000">
                <a:solidFill>
                  <a:srgbClr val="000000"/>
                </a:solidFill>
              </a:rPr>
              <a:t>An EFT that was not identified in accordance with §1005.9 [electronic terminal receipts and periodic statements] or §1005.10(a) [preauthorized transfers]; and</a:t>
            </a:r>
            <a:endParaRPr sz="2000">
              <a:solidFill>
                <a:srgbClr val="000000"/>
              </a:solidFill>
            </a:endParaRPr>
          </a:p>
          <a:p>
            <a:pPr marL="457200" lvl="0" indent="-327025" algn="l" rtl="0">
              <a:lnSpc>
                <a:spcPct val="98181"/>
              </a:lnSpc>
              <a:spcBef>
                <a:spcPts val="1000"/>
              </a:spcBef>
              <a:spcAft>
                <a:spcPts val="0"/>
              </a:spcAft>
              <a:buClr>
                <a:srgbClr val="000000"/>
              </a:buClr>
              <a:buSzPct val="100000"/>
              <a:buChar char="●"/>
            </a:pPr>
            <a:r>
              <a:rPr lang="en" sz="2000">
                <a:solidFill>
                  <a:srgbClr val="000000"/>
                </a:solidFill>
              </a:rPr>
              <a:t>A consumer’s request for documentation required by §1005.9 or §1005.10(a) or for additional information or clarification concerning an EFT, including a request the consumer makes to determine whether one of the errors listed above actually exists. </a:t>
            </a:r>
            <a:endParaRPr sz="2000">
              <a:solidFill>
                <a:srgbClr val="000000"/>
              </a:solidFill>
            </a:endParaRPr>
          </a:p>
          <a:p>
            <a:pPr marL="0" lvl="0" indent="0" algn="l" rtl="0">
              <a:spcBef>
                <a:spcPts val="10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11" name="Google Shape;311;p52"/>
          <p:cNvSpPr txBox="1">
            <a:spLocks noGrp="1"/>
          </p:cNvSpPr>
          <p:nvPr>
            <p:ph type="body" idx="1"/>
          </p:nvPr>
        </p:nvSpPr>
        <p:spPr>
          <a:xfrm>
            <a:off x="311700" y="2016000"/>
            <a:ext cx="8520600" cy="2553000"/>
          </a:xfrm>
          <a:prstGeom prst="rect">
            <a:avLst/>
          </a:prstGeom>
        </p:spPr>
        <p:txBody>
          <a:bodyPr spcFirstLastPara="1" wrap="square" lIns="91425" tIns="91425" rIns="91425" bIns="91425" anchor="t" anchorCtr="0">
            <a:normAutofit fontScale="92500"/>
          </a:bodyPr>
          <a:lstStyle/>
          <a:p>
            <a:pPr marL="0" lvl="0" indent="0" algn="ctr" rtl="0">
              <a:spcBef>
                <a:spcPts val="0"/>
              </a:spcBef>
              <a:spcAft>
                <a:spcPts val="0"/>
              </a:spcAft>
              <a:buNone/>
            </a:pPr>
            <a:r>
              <a:rPr lang="en"/>
              <a:t>The materials and information provided through this presentation have been prepared and presented by Stultz &amp; Stephan, Ltd. for informational purposes only and are not legal advice.</a:t>
            </a:r>
            <a:endParaRPr/>
          </a:p>
          <a:p>
            <a:pPr marL="0" lvl="0" indent="0" algn="ctr" rtl="0">
              <a:spcBef>
                <a:spcPts val="1200"/>
              </a:spcBef>
              <a:spcAft>
                <a:spcPts val="0"/>
              </a:spcAft>
              <a:buNone/>
            </a:pPr>
            <a:r>
              <a:rPr lang="en"/>
              <a:t>The materials and information that have been provided are not intended to create, and receipt thereof does not constitute, an attorney-client relationship between Stultz &amp; Stephan, Ltd. and any recipient of these materials. Seminar attendees should not act upon this information without seeking professional legal counsel.</a:t>
            </a:r>
            <a:endParaRPr/>
          </a:p>
          <a:p>
            <a:pPr marL="0" lvl="0" indent="0" algn="l" rtl="0">
              <a:spcBef>
                <a:spcPts val="1200"/>
              </a:spcBef>
              <a:spcAft>
                <a:spcPts val="1200"/>
              </a:spcAft>
              <a:buNone/>
            </a:pPr>
            <a:endParaRPr/>
          </a:p>
        </p:txBody>
      </p:sp>
      <p:pic>
        <p:nvPicPr>
          <p:cNvPr id="312" name="Google Shape;312;p52"/>
          <p:cNvPicPr preferRelativeResize="0"/>
          <p:nvPr/>
        </p:nvPicPr>
        <p:blipFill>
          <a:blip r:embed="rId3">
            <a:alphaModFix/>
          </a:blip>
          <a:stretch>
            <a:fillRect/>
          </a:stretch>
        </p:blipFill>
        <p:spPr>
          <a:xfrm>
            <a:off x="0" y="0"/>
            <a:ext cx="9144000" cy="1939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620"/>
              <a:t>Notice of Error Requirements </a:t>
            </a:r>
            <a:endParaRPr sz="3620"/>
          </a:p>
        </p:txBody>
      </p:sp>
      <p:sp>
        <p:nvSpPr>
          <p:cNvPr id="85" name="Google Shape;85;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a:bodyPr>
          <a:lstStyle/>
          <a:p>
            <a:pPr marL="457200" lvl="0" indent="-349250" algn="l" rtl="0">
              <a:lnSpc>
                <a:spcPct val="100000"/>
              </a:lnSpc>
              <a:spcBef>
                <a:spcPts val="0"/>
              </a:spcBef>
              <a:spcAft>
                <a:spcPts val="0"/>
              </a:spcAft>
              <a:buClr>
                <a:schemeClr val="dk1"/>
              </a:buClr>
              <a:buSzPts val="1900"/>
              <a:buFont typeface="Arial"/>
              <a:buChar char="●"/>
            </a:pPr>
            <a:r>
              <a:rPr lang="en" sz="1900">
                <a:solidFill>
                  <a:schemeClr val="dk1"/>
                </a:solidFill>
                <a:latin typeface="Arial"/>
                <a:ea typeface="Arial"/>
                <a:cs typeface="Arial"/>
                <a:sym typeface="Arial"/>
              </a:rPr>
              <a:t>Your credit union must promptly investigate EFT errors when they receive any oral </a:t>
            </a:r>
            <a:r>
              <a:rPr lang="en" sz="1900" i="1">
                <a:solidFill>
                  <a:schemeClr val="dk1"/>
                </a:solidFill>
                <a:latin typeface="Arial"/>
                <a:ea typeface="Arial"/>
                <a:cs typeface="Arial"/>
                <a:sym typeface="Arial"/>
              </a:rPr>
              <a:t>or</a:t>
            </a:r>
            <a:r>
              <a:rPr lang="en" sz="1900">
                <a:solidFill>
                  <a:schemeClr val="dk1"/>
                </a:solidFill>
                <a:latin typeface="Arial"/>
                <a:ea typeface="Arial"/>
                <a:cs typeface="Arial"/>
                <a:sym typeface="Arial"/>
              </a:rPr>
              <a:t> written notice of error from a consumer that:</a:t>
            </a:r>
            <a:endParaRPr sz="1900">
              <a:solidFill>
                <a:schemeClr val="dk1"/>
              </a:solidFill>
              <a:latin typeface="Arial"/>
              <a:ea typeface="Arial"/>
              <a:cs typeface="Arial"/>
              <a:sym typeface="Arial"/>
            </a:endParaRPr>
          </a:p>
          <a:p>
            <a:pPr marL="914400" lvl="1" indent="-317500" algn="l" rtl="0">
              <a:lnSpc>
                <a:spcPct val="100000"/>
              </a:lnSpc>
              <a:spcBef>
                <a:spcPts val="1000"/>
              </a:spcBef>
              <a:spcAft>
                <a:spcPts val="0"/>
              </a:spcAft>
              <a:buClr>
                <a:schemeClr val="dk1"/>
              </a:buClr>
              <a:buSzPts val="1400"/>
              <a:buFont typeface="Arial"/>
              <a:buChar char="○"/>
            </a:pPr>
            <a:r>
              <a:rPr lang="en">
                <a:solidFill>
                  <a:schemeClr val="dk1"/>
                </a:solidFill>
                <a:latin typeface="Arial"/>
                <a:ea typeface="Arial"/>
                <a:cs typeface="Arial"/>
                <a:sym typeface="Arial"/>
              </a:rPr>
              <a:t>is received within 60 days of sending the periodic statement where the alleged error first appears (or longer for extenuating circumstances);</a:t>
            </a:r>
            <a:endParaRPr>
              <a:solidFill>
                <a:schemeClr val="dk1"/>
              </a:solidFill>
              <a:latin typeface="Arial"/>
              <a:ea typeface="Arial"/>
              <a:cs typeface="Arial"/>
              <a:sym typeface="Arial"/>
            </a:endParaRPr>
          </a:p>
          <a:p>
            <a:pPr marL="914400" lvl="1" indent="-317500" algn="l" rtl="0">
              <a:lnSpc>
                <a:spcPct val="100000"/>
              </a:lnSpc>
              <a:spcBef>
                <a:spcPts val="1000"/>
              </a:spcBef>
              <a:spcAft>
                <a:spcPts val="0"/>
              </a:spcAft>
              <a:buClr>
                <a:schemeClr val="dk1"/>
              </a:buClr>
              <a:buSzPts val="1400"/>
              <a:buFont typeface="Arial"/>
              <a:buChar char="○"/>
            </a:pPr>
            <a:r>
              <a:rPr lang="en">
                <a:solidFill>
                  <a:schemeClr val="dk1"/>
                </a:solidFill>
                <a:latin typeface="Arial"/>
                <a:ea typeface="Arial"/>
                <a:cs typeface="Arial"/>
                <a:sym typeface="Arial"/>
              </a:rPr>
              <a:t>identifies the consumer’s name and account number (identifies sufficiently the account in question);</a:t>
            </a:r>
            <a:endParaRPr>
              <a:solidFill>
                <a:schemeClr val="dk1"/>
              </a:solidFill>
              <a:latin typeface="Arial"/>
              <a:ea typeface="Arial"/>
              <a:cs typeface="Arial"/>
              <a:sym typeface="Arial"/>
            </a:endParaRPr>
          </a:p>
          <a:p>
            <a:pPr marL="914400" lvl="1" indent="-317500" algn="l" rtl="0">
              <a:lnSpc>
                <a:spcPct val="100000"/>
              </a:lnSpc>
              <a:spcBef>
                <a:spcPts val="1000"/>
              </a:spcBef>
              <a:spcAft>
                <a:spcPts val="0"/>
              </a:spcAft>
              <a:buClr>
                <a:schemeClr val="dk1"/>
              </a:buClr>
              <a:buSzPts val="1400"/>
              <a:buFont typeface="Arial"/>
              <a:buChar char="○"/>
            </a:pPr>
            <a:r>
              <a:rPr lang="en">
                <a:solidFill>
                  <a:schemeClr val="dk1"/>
                </a:solidFill>
                <a:latin typeface="Arial"/>
                <a:ea typeface="Arial"/>
                <a:cs typeface="Arial"/>
                <a:sym typeface="Arial"/>
              </a:rPr>
              <a:t>indicates why the consumer believes an error exists; and</a:t>
            </a:r>
            <a:endParaRPr>
              <a:solidFill>
                <a:schemeClr val="dk1"/>
              </a:solidFill>
              <a:latin typeface="Arial"/>
              <a:ea typeface="Arial"/>
              <a:cs typeface="Arial"/>
              <a:sym typeface="Arial"/>
            </a:endParaRPr>
          </a:p>
          <a:p>
            <a:pPr marL="914400" lvl="1" indent="-317500" algn="l" rtl="0">
              <a:lnSpc>
                <a:spcPct val="100000"/>
              </a:lnSpc>
              <a:spcBef>
                <a:spcPts val="1000"/>
              </a:spcBef>
              <a:spcAft>
                <a:spcPts val="0"/>
              </a:spcAft>
              <a:buClr>
                <a:schemeClr val="dk1"/>
              </a:buClr>
              <a:buSzPts val="1400"/>
              <a:buFont typeface="Arial"/>
              <a:buChar char="○"/>
            </a:pPr>
            <a:r>
              <a:rPr lang="en">
                <a:solidFill>
                  <a:schemeClr val="dk1"/>
                </a:solidFill>
                <a:latin typeface="Arial"/>
                <a:ea typeface="Arial"/>
                <a:cs typeface="Arial"/>
                <a:sym typeface="Arial"/>
              </a:rPr>
              <a:t>includes, to the extent possible, the type, date, and amount of the Error.</a:t>
            </a:r>
            <a:endParaRPr>
              <a:solidFill>
                <a:schemeClr val="dk1"/>
              </a:solidFill>
              <a:latin typeface="Arial"/>
              <a:ea typeface="Arial"/>
              <a:cs typeface="Arial"/>
              <a:sym typeface="Arial"/>
            </a:endParaRPr>
          </a:p>
          <a:p>
            <a:pPr marL="457200" lvl="0" indent="-342900" algn="l" rtl="0">
              <a:spcBef>
                <a:spcPts val="1000"/>
              </a:spcBef>
              <a:spcAft>
                <a:spcPts val="0"/>
              </a:spcAft>
              <a:buClr>
                <a:srgbClr val="000000"/>
              </a:buClr>
              <a:buSzPts val="1800"/>
              <a:buFont typeface="Arial"/>
              <a:buChar char="●"/>
            </a:pPr>
            <a:r>
              <a:rPr lang="en">
                <a:solidFill>
                  <a:srgbClr val="000000"/>
                </a:solidFill>
                <a:latin typeface="Arial"/>
                <a:ea typeface="Arial"/>
                <a:cs typeface="Arial"/>
                <a:sym typeface="Arial"/>
              </a:rPr>
              <a:t>Note: When the alleged error involves an </a:t>
            </a:r>
            <a:r>
              <a:rPr lang="en" i="1">
                <a:solidFill>
                  <a:srgbClr val="000000"/>
                </a:solidFill>
                <a:latin typeface="Arial"/>
                <a:ea typeface="Arial"/>
                <a:cs typeface="Arial"/>
                <a:sym typeface="Arial"/>
              </a:rPr>
              <a:t>unauthorized transaction</a:t>
            </a:r>
            <a:r>
              <a:rPr lang="en">
                <a:solidFill>
                  <a:srgbClr val="000000"/>
                </a:solidFill>
                <a:latin typeface="Arial"/>
                <a:ea typeface="Arial"/>
                <a:cs typeface="Arial"/>
                <a:sym typeface="Arial"/>
              </a:rPr>
              <a:t>, the institution must comply with §1005.6 before imposing any liability on the consumer. This is true even if the institution receives the notice of error after 60 days of sending the periodic statement.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3133"/>
              <a:t>Are errors older than 60 days barred from recovery?</a:t>
            </a:r>
            <a:r>
              <a:rPr lang="en"/>
              <a:t> </a:t>
            </a:r>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chemeClr val="dk1"/>
              </a:buClr>
              <a:buSzPts val="2000"/>
              <a:buChar char="●"/>
            </a:pPr>
            <a:r>
              <a:rPr lang="en" sz="2000">
                <a:solidFill>
                  <a:schemeClr val="dk1"/>
                </a:solidFill>
              </a:rPr>
              <a:t>CFBP Official Comment 7 to § 1005.11(b)(1) discusses the effect of late notice by the consumer. </a:t>
            </a:r>
            <a:endParaRPr sz="20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“An institution is not required to comply with the requirements of this section for any notice of error from the consumer that is received by the institution later than 60 days from the date on which the periodic statement first reflecting the error is sent. Where the consumer's assertion of error involves an unauthorized EFT, however, the institution must comply with § 1005.6 before it may impose any liability on the consumer.”</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So you don’t have to comply but you do have to comply?</a:t>
            </a:r>
            <a:endParaRPr sz="1600">
              <a:solidFill>
                <a:schemeClr val="dk1"/>
              </a:solidFill>
            </a:endParaRPr>
          </a:p>
        </p:txBody>
      </p:sp>
      <p:pic>
        <p:nvPicPr>
          <p:cNvPr id="92" name="Google Shape;92;p18" descr="a man in a suit and tie is making a funny face while talking on a stage . (Provided by Tenor)"/>
          <p:cNvPicPr preferRelativeResize="0"/>
          <p:nvPr/>
        </p:nvPicPr>
        <p:blipFill>
          <a:blip r:embed="rId3">
            <a:alphaModFix/>
          </a:blip>
          <a:stretch>
            <a:fillRect/>
          </a:stretch>
        </p:blipFill>
        <p:spPr>
          <a:xfrm>
            <a:off x="6582675" y="3377975"/>
            <a:ext cx="1777825" cy="1579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400" dirty="0"/>
              <a:t>The Key is the Differences Between </a:t>
            </a:r>
            <a:r>
              <a:rPr lang="en" sz="2400" dirty="0">
                <a:solidFill>
                  <a:srgbClr val="000000"/>
                </a:solidFill>
              </a:rPr>
              <a:t>§ </a:t>
            </a:r>
            <a:r>
              <a:rPr lang="en" sz="2400" dirty="0"/>
              <a:t>1005.11 and </a:t>
            </a:r>
            <a:r>
              <a:rPr lang="en" sz="2400" dirty="0">
                <a:solidFill>
                  <a:srgbClr val="000000"/>
                </a:solidFill>
              </a:rPr>
              <a:t>§ </a:t>
            </a:r>
            <a:r>
              <a:rPr lang="en" sz="2400" dirty="0"/>
              <a:t>1005.6</a:t>
            </a:r>
            <a:endParaRPr sz="2400" dirty="0"/>
          </a:p>
        </p:txBody>
      </p:sp>
      <p:sp>
        <p:nvSpPr>
          <p:cNvPr id="98" name="Google Shape;98;p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chemeClr val="dk1"/>
              </a:buClr>
              <a:buSzPts val="1400"/>
              <a:buChar char="●"/>
            </a:pPr>
            <a:r>
              <a:rPr lang="en">
                <a:solidFill>
                  <a:schemeClr val="dk1"/>
                </a:solidFill>
              </a:rPr>
              <a:t>§ 1005.11 sets forth the the procedure for resolving errors. For example, it includes the following requirements:</a:t>
            </a:r>
            <a:endParaRPr>
              <a:solidFill>
                <a:schemeClr val="dk1"/>
              </a:solidFill>
            </a:endParaRPr>
          </a:p>
          <a:p>
            <a:pPr marL="914400" lvl="1" indent="-304800" algn="l" rtl="0">
              <a:spcBef>
                <a:spcPts val="0"/>
              </a:spcBef>
              <a:spcAft>
                <a:spcPts val="0"/>
              </a:spcAft>
              <a:buClr>
                <a:schemeClr val="dk1"/>
              </a:buClr>
              <a:buSzPts val="1200"/>
              <a:buChar char="○"/>
            </a:pPr>
            <a:r>
              <a:rPr lang="en">
                <a:solidFill>
                  <a:schemeClr val="dk1"/>
                </a:solidFill>
              </a:rPr>
              <a:t>Providing provisional credit</a:t>
            </a:r>
            <a:endParaRPr>
              <a:solidFill>
                <a:schemeClr val="dk1"/>
              </a:solidFill>
            </a:endParaRPr>
          </a:p>
          <a:p>
            <a:pPr marL="914400" lvl="1" indent="-304800" algn="l" rtl="0">
              <a:spcBef>
                <a:spcPts val="0"/>
              </a:spcBef>
              <a:spcAft>
                <a:spcPts val="0"/>
              </a:spcAft>
              <a:buClr>
                <a:schemeClr val="dk1"/>
              </a:buClr>
              <a:buSzPts val="1200"/>
              <a:buChar char="○"/>
            </a:pPr>
            <a:r>
              <a:rPr lang="en">
                <a:solidFill>
                  <a:schemeClr val="dk1"/>
                </a:solidFill>
              </a:rPr>
              <a:t>Notice timelines</a:t>
            </a:r>
            <a:endParaRPr>
              <a:solidFill>
                <a:schemeClr val="dk1"/>
              </a:solidFill>
            </a:endParaRPr>
          </a:p>
          <a:p>
            <a:pPr marL="914400" lvl="1" indent="-304800" algn="l" rtl="0">
              <a:spcBef>
                <a:spcPts val="0"/>
              </a:spcBef>
              <a:spcAft>
                <a:spcPts val="0"/>
              </a:spcAft>
              <a:buClr>
                <a:schemeClr val="dk1"/>
              </a:buClr>
              <a:buSzPts val="1200"/>
              <a:buChar char="○"/>
            </a:pPr>
            <a:r>
              <a:rPr lang="en">
                <a:solidFill>
                  <a:schemeClr val="dk1"/>
                </a:solidFill>
              </a:rPr>
              <a:t>Deadlines to resolve the error</a:t>
            </a:r>
            <a:endParaRPr>
              <a:solidFill>
                <a:schemeClr val="dk1"/>
              </a:solidFill>
            </a:endParaRPr>
          </a:p>
          <a:p>
            <a:pPr marL="914400" lvl="1" indent="-304800" algn="l" rtl="0">
              <a:spcBef>
                <a:spcPts val="0"/>
              </a:spcBef>
              <a:spcAft>
                <a:spcPts val="0"/>
              </a:spcAft>
              <a:buClr>
                <a:schemeClr val="dk1"/>
              </a:buClr>
              <a:buSzPts val="1200"/>
              <a:buChar char="○"/>
            </a:pPr>
            <a:r>
              <a:rPr lang="en">
                <a:solidFill>
                  <a:schemeClr val="dk1"/>
                </a:solidFill>
              </a:rPr>
              <a:t>Sending a final notice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These are not required for errors reported more than 60 days after the statement was provided.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BUT, if the error was an unauthorized ETF, you must still comply with § 1005.6 of Regulation E. </a:t>
            </a:r>
            <a:endParaRPr>
              <a:solidFill>
                <a:schemeClr val="dk1"/>
              </a:solidFill>
            </a:endParaRPr>
          </a:p>
        </p:txBody>
      </p:sp>
      <p:sp>
        <p:nvSpPr>
          <p:cNvPr id="99" name="Google Shape;99;p1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chemeClr val="dk1"/>
              </a:buClr>
              <a:buSzPts val="1400"/>
              <a:buChar char="●"/>
            </a:pPr>
            <a:r>
              <a:rPr lang="en">
                <a:solidFill>
                  <a:schemeClr val="dk1"/>
                </a:solidFill>
              </a:rPr>
              <a:t>§ 1005.6 sets forth the customer’s potential liability for unauthorized ETF.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You’re still required to conduct an investigation to determine if the transaction was unauthorized.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And, if it was, you have to reimburse the funds to the customer–NO MATTER HOW OLD.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But, the customer’s delay can modify how liable they are for the charge. </a:t>
            </a:r>
            <a:endParaRPr>
              <a:solidFill>
                <a:schemeClr val="dk1"/>
              </a:solidFill>
            </a:endParaRPr>
          </a:p>
          <a:p>
            <a:pPr marL="0" lvl="0" indent="0" algn="l" rtl="0">
              <a:spcBef>
                <a:spcPts val="12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2911"/>
              <a:t>Liability Tiers Based on the Customer’s Delay</a:t>
            </a:r>
            <a:r>
              <a:rPr lang="en"/>
              <a:t> </a:t>
            </a:r>
            <a:endParaRPr/>
          </a:p>
        </p:txBody>
      </p:sp>
      <p:sp>
        <p:nvSpPr>
          <p:cNvPr id="105" name="Google Shape;105;p20"/>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Regulation E establishes three tiers of liability for unauthorized EFTs involving an access device:</a:t>
            </a:r>
            <a:endParaRPr sz="1400"/>
          </a:p>
          <a:p>
            <a:pPr marL="457200" lvl="0" indent="-317500" algn="l" rtl="0">
              <a:spcBef>
                <a:spcPts val="1200"/>
              </a:spcBef>
              <a:spcAft>
                <a:spcPts val="0"/>
              </a:spcAft>
              <a:buSzPts val="1400"/>
              <a:buChar char="●"/>
            </a:pPr>
            <a:r>
              <a:rPr lang="en" sz="1400"/>
              <a:t>Tier 1: Customer notifies the financial institution within two business days after learning of the unauthorized EFT via the access device: </a:t>
            </a:r>
            <a:endParaRPr sz="1400"/>
          </a:p>
          <a:p>
            <a:pPr marL="914400" lvl="1" indent="-304800" algn="l" rtl="0">
              <a:spcBef>
                <a:spcPts val="1000"/>
              </a:spcBef>
              <a:spcAft>
                <a:spcPts val="0"/>
              </a:spcAft>
              <a:buSzPts val="1200"/>
              <a:buChar char="○"/>
            </a:pPr>
            <a:r>
              <a:rPr lang="en" sz="1200"/>
              <a:t>The consumer’s maximum liability is $50</a:t>
            </a:r>
            <a:endParaRPr sz="1200"/>
          </a:p>
          <a:p>
            <a:pPr marL="457200" lvl="0" indent="-317500" algn="l" rtl="0">
              <a:spcBef>
                <a:spcPts val="1000"/>
              </a:spcBef>
              <a:spcAft>
                <a:spcPts val="0"/>
              </a:spcAft>
              <a:buSzPts val="1400"/>
              <a:buChar char="●"/>
            </a:pPr>
            <a:r>
              <a:rPr lang="en" sz="1400"/>
              <a:t>Tier 2: Customer failed to notify the financial institution within two business days of learning of the unauthorized EFT and the institution establishes that these transfers would not have occurred had they been notified. </a:t>
            </a:r>
            <a:endParaRPr sz="1400"/>
          </a:p>
          <a:p>
            <a:pPr marL="914400" lvl="1" indent="-304800" algn="l" rtl="0">
              <a:spcBef>
                <a:spcPts val="1000"/>
              </a:spcBef>
              <a:spcAft>
                <a:spcPts val="0"/>
              </a:spcAft>
              <a:buSzPts val="1200"/>
              <a:buChar char="○"/>
            </a:pPr>
            <a:r>
              <a:rPr lang="en" sz="1200"/>
              <a:t>The consumer’s liability increases to a total possible liability of $500 (including the $50 liability above)</a:t>
            </a:r>
            <a:endParaRPr sz="1200"/>
          </a:p>
          <a:p>
            <a:pPr marL="457200" lvl="0" indent="-317500" algn="l" rtl="0">
              <a:spcBef>
                <a:spcPts val="1000"/>
              </a:spcBef>
              <a:spcAft>
                <a:spcPts val="0"/>
              </a:spcAft>
              <a:buSzPts val="1400"/>
              <a:buChar char="●"/>
            </a:pPr>
            <a:r>
              <a:rPr lang="en" sz="1400"/>
              <a:t>Tier 3: If the customer fails to report unauthorized EFTs that appear on a periodic statement after 60 days of the financial institution's transmittal, the consumer faces unlimited liability for all unauthorized transfers made after the 60-day period. </a:t>
            </a:r>
            <a:endParaRPr sz="1400"/>
          </a:p>
          <a:p>
            <a:pPr marL="914400" lvl="1" indent="-304800" algn="l" rtl="0">
              <a:spcBef>
                <a:spcPts val="1000"/>
              </a:spcBef>
              <a:spcAft>
                <a:spcPts val="0"/>
              </a:spcAft>
              <a:buSzPts val="1200"/>
              <a:buChar char="○"/>
            </a:pPr>
            <a:r>
              <a:rPr lang="en" sz="1200"/>
              <a:t>However, the consumer’s liability for unauthorized transfers before the statement is sent and up to 60 days following is determined based on the first two tiers of liability</a:t>
            </a:r>
            <a:endParaRPr sz="1200"/>
          </a:p>
          <a:p>
            <a:pPr marL="0" lvl="0" indent="0" algn="l" rtl="0">
              <a:spcBef>
                <a:spcPts val="10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20"/>
              <a:t>Tier 1 Delay Scenario</a:t>
            </a:r>
            <a:r>
              <a:rPr lang="en" sz="2720"/>
              <a:t> </a:t>
            </a:r>
            <a:endParaRPr sz="2720"/>
          </a:p>
        </p:txBody>
      </p:sp>
      <p:sp>
        <p:nvSpPr>
          <p:cNvPr id="111" name="Google Shape;11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a:solidFill>
                  <a:schemeClr val="dk1"/>
                </a:solidFill>
              </a:rPr>
              <a:t>Connie Customer’s debit card is lost on Monday. Connie learns of the missing card on Wednesday and notifies her credit union on Friday morning. However, on Thursday, before notifying the credit union, Sally Scammer finds the card and uses it to buy $100 worth of cupcakes. </a:t>
            </a:r>
            <a:endParaRPr>
              <a:solidFill>
                <a:schemeClr val="dk1"/>
              </a:solidFill>
            </a:endParaRPr>
          </a:p>
          <a:p>
            <a:pPr marL="0" lvl="0" indent="0" algn="l" rtl="0">
              <a:spcBef>
                <a:spcPts val="1200"/>
              </a:spcBef>
              <a:spcAft>
                <a:spcPts val="0"/>
              </a:spcAft>
              <a:buNone/>
            </a:pPr>
            <a:r>
              <a:rPr lang="en">
                <a:solidFill>
                  <a:schemeClr val="dk1"/>
                </a:solidFill>
              </a:rPr>
              <a:t>Q: How much is Connie’s liability for the unauthorized charge? </a:t>
            </a:r>
            <a:endParaRPr>
              <a:solidFill>
                <a:schemeClr val="dk1"/>
              </a:solidFill>
            </a:endParaRPr>
          </a:p>
          <a:p>
            <a:pPr marL="0" lvl="0" indent="0" algn="l" rtl="0">
              <a:spcBef>
                <a:spcPts val="1200"/>
              </a:spcBef>
              <a:spcAft>
                <a:spcPts val="0"/>
              </a:spcAft>
              <a:buNone/>
            </a:pPr>
            <a:r>
              <a:rPr lang="en">
                <a:solidFill>
                  <a:schemeClr val="dk1"/>
                </a:solidFill>
              </a:rPr>
              <a:t>A: $50.00 </a:t>
            </a:r>
            <a:endParaRPr>
              <a:solidFill>
                <a:schemeClr val="dk1"/>
              </a:solidFill>
            </a:endParaRPr>
          </a:p>
          <a:p>
            <a:pPr marL="457200" lvl="0" indent="-325755" algn="l" rtl="0">
              <a:spcBef>
                <a:spcPts val="1200"/>
              </a:spcBef>
              <a:spcAft>
                <a:spcPts val="0"/>
              </a:spcAft>
              <a:buClr>
                <a:schemeClr val="dk1"/>
              </a:buClr>
              <a:buSzPct val="100000"/>
              <a:buChar char="●"/>
            </a:pPr>
            <a:r>
              <a:rPr lang="en">
                <a:solidFill>
                  <a:schemeClr val="dk1"/>
                </a:solidFill>
              </a:rPr>
              <a:t>Because Connie notified the credit union within 2 business days of learning of the loss/theft, her liability is limited to $50 or the amount of the unauthorized transfers that occurred before notification, whichever is less. </a:t>
            </a:r>
            <a:r>
              <a:rPr lang="en" i="1">
                <a:solidFill>
                  <a:schemeClr val="dk1"/>
                </a:solidFill>
              </a:rPr>
              <a:t>CFPB Official Comment </a:t>
            </a:r>
            <a:r>
              <a:rPr lang="en" sz="1750" i="1">
                <a:solidFill>
                  <a:srgbClr val="000000"/>
                </a:solidFill>
              </a:rPr>
              <a:t>§ </a:t>
            </a:r>
            <a:r>
              <a:rPr lang="en" i="1">
                <a:solidFill>
                  <a:schemeClr val="dk1"/>
                </a:solidFill>
              </a:rPr>
              <a:t>1006.6(b)(1).</a:t>
            </a:r>
            <a:endParaRPr i="1">
              <a:solidFill>
                <a:schemeClr val="dk1"/>
              </a:solidFill>
            </a:endParaRPr>
          </a:p>
          <a:p>
            <a:pPr marL="457200" lvl="0" indent="-325755" algn="l" rtl="0">
              <a:spcBef>
                <a:spcPts val="1000"/>
              </a:spcBef>
              <a:spcAft>
                <a:spcPts val="1000"/>
              </a:spcAft>
              <a:buClr>
                <a:schemeClr val="dk1"/>
              </a:buClr>
              <a:buSzPct val="100000"/>
              <a:buChar char="●"/>
            </a:pPr>
            <a:r>
              <a:rPr lang="en">
                <a:solidFill>
                  <a:schemeClr val="dk1"/>
                </a:solidFill>
              </a:rPr>
              <a:t>Note: It is not when the card was lost but when Connie learned of it being lost. That starts the timing. </a:t>
            </a:r>
            <a:r>
              <a:rPr lang="en" i="1">
                <a:solidFill>
                  <a:schemeClr val="dk1"/>
                </a:solidFill>
              </a:rPr>
              <a:t> </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96210e-5e07-476f-bc1a-3285a14919ca">
      <Terms xmlns="http://schemas.microsoft.com/office/infopath/2007/PartnerControls"/>
    </lcf76f155ced4ddcb4097134ff3c332f>
    <TaxCatchAll xmlns="032a32aa-41d9-4f11-b68c-173ac91f985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D3DAF91318124A9BA3B11A92EFF844" ma:contentTypeVersion="18" ma:contentTypeDescription="Create a new document." ma:contentTypeScope="" ma:versionID="2d7a2154121d5e2e351f46096b5d5978">
  <xsd:schema xmlns:xsd="http://www.w3.org/2001/XMLSchema" xmlns:xs="http://www.w3.org/2001/XMLSchema" xmlns:p="http://schemas.microsoft.com/office/2006/metadata/properties" xmlns:ns2="3396210e-5e07-476f-bc1a-3285a14919ca" xmlns:ns3="032a32aa-41d9-4f11-b68c-173ac91f985e" targetNamespace="http://schemas.microsoft.com/office/2006/metadata/properties" ma:root="true" ma:fieldsID="2ebacec0f2f8aadf97db79d564a39910" ns2:_="" ns3:_="">
    <xsd:import namespace="3396210e-5e07-476f-bc1a-3285a14919ca"/>
    <xsd:import namespace="032a32aa-41d9-4f11-b68c-173ac91f985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96210e-5e07-476f-bc1a-3285a14919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4d2c211-d01c-4f25-b721-fb3f26bc4a18"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a32aa-41d9-4f11-b68c-173ac91f985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0a589a7-4186-4916-9da7-d70f7e99942b}" ma:internalName="TaxCatchAll" ma:showField="CatchAllData" ma:web="032a32aa-41d9-4f11-b68c-173ac91f98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847FD7-0ABB-4053-990F-E650A40D15D8}">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666c8beb-787b-4e7f-8760-2e3424de81bc"/>
    <ds:schemaRef ds:uri="http://www.w3.org/XML/1998/namespace"/>
    <ds:schemaRef ds:uri="http://purl.org/dc/dcmitype/"/>
  </ds:schemaRefs>
</ds:datastoreItem>
</file>

<file path=customXml/itemProps2.xml><?xml version="1.0" encoding="utf-8"?>
<ds:datastoreItem xmlns:ds="http://schemas.openxmlformats.org/officeDocument/2006/customXml" ds:itemID="{99761573-7BA8-40E1-B445-FD63EB337507}">
  <ds:schemaRefs>
    <ds:schemaRef ds:uri="http://schemas.microsoft.com/sharepoint/v3/contenttype/forms"/>
  </ds:schemaRefs>
</ds:datastoreItem>
</file>

<file path=customXml/itemProps3.xml><?xml version="1.0" encoding="utf-8"?>
<ds:datastoreItem xmlns:ds="http://schemas.openxmlformats.org/officeDocument/2006/customXml" ds:itemID="{10CBB29B-EF72-41BB-8546-7A4DDBC73934}"/>
</file>

<file path=docProps/app.xml><?xml version="1.0" encoding="utf-8"?>
<Properties xmlns="http://schemas.openxmlformats.org/officeDocument/2006/extended-properties" xmlns:vt="http://schemas.openxmlformats.org/officeDocument/2006/docPropsVTypes">
  <TotalTime>0</TotalTime>
  <Words>4035</Words>
  <Application>Microsoft Office PowerPoint</Application>
  <PresentationFormat>On-screen Show (16:9)</PresentationFormat>
  <Paragraphs>227</Paragraphs>
  <Slides>40</Slides>
  <Notes>40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Proxima Nova</vt:lpstr>
      <vt:lpstr>Arial</vt:lpstr>
      <vt:lpstr>Spearmint</vt:lpstr>
      <vt:lpstr>Managing Reg E Liability </vt:lpstr>
      <vt:lpstr>PowerPoint Presentation</vt:lpstr>
      <vt:lpstr>What is an Electronic Fund Transfer? </vt:lpstr>
      <vt:lpstr>What Transactions Are Considered ”Errors”</vt:lpstr>
      <vt:lpstr>Notice of Error Requirements </vt:lpstr>
      <vt:lpstr>Are errors older than 60 days barred from recovery? </vt:lpstr>
      <vt:lpstr>The Key is the Differences Between § 1005.11 and § 1005.6</vt:lpstr>
      <vt:lpstr>Liability Tiers Based on the Customer’s Delay </vt:lpstr>
      <vt:lpstr>Tier 1 Delay Scenario </vt:lpstr>
      <vt:lpstr>Tier 2 Delay Scenario </vt:lpstr>
      <vt:lpstr>Tier 3 Delay Scenario</vt:lpstr>
      <vt:lpstr>Unauthorized Transactions under § 1005.6 </vt:lpstr>
      <vt:lpstr>PowerPoint Presentation</vt:lpstr>
      <vt:lpstr>What is an “access device”? </vt:lpstr>
      <vt:lpstr>Why Do Access Devices Matter? </vt:lpstr>
      <vt:lpstr>Unauthorized EFTs Made Without Access Device  </vt:lpstr>
      <vt:lpstr>Consumer Negligence &amp; Reg. E</vt:lpstr>
      <vt:lpstr>CFPB Official Comment 2 to § 1005.6(b) of Regulation E</vt:lpstr>
      <vt:lpstr>Are Agreement Waivers Allowed? </vt:lpstr>
      <vt:lpstr>Compare Negligence to Exceeding Authority </vt:lpstr>
      <vt:lpstr>Is the credit union liable? </vt:lpstr>
      <vt:lpstr>Fraudulent Intent by the Consumer  </vt:lpstr>
      <vt:lpstr>More Examples</vt:lpstr>
      <vt:lpstr>Cute Puppy Scenario </vt:lpstr>
      <vt:lpstr>Transfer Through Forced Initiation</vt:lpstr>
      <vt:lpstr>Reversal of Direct Deposits </vt:lpstr>
      <vt:lpstr>Stolen Access Device</vt:lpstr>
      <vt:lpstr>Who Benefits from the Transaction? </vt:lpstr>
      <vt:lpstr>Facts Matter In These Situations </vt:lpstr>
      <vt:lpstr>Oral Notice of Error </vt:lpstr>
      <vt:lpstr>Time Limits for Completing Investigations </vt:lpstr>
      <vt:lpstr>Can We Extend the Investigation Period? </vt:lpstr>
      <vt:lpstr>How Long Can We Extend the Investigation Period? </vt:lpstr>
      <vt:lpstr>Reasonable Investigation</vt:lpstr>
      <vt:lpstr>Investigation Requirements and Prohibitions</vt:lpstr>
      <vt:lpstr>Error Found During Investigation </vt:lpstr>
      <vt:lpstr>No Error Found During Investigation </vt:lpstr>
      <vt:lpstr>How To Debit Provisional Credit </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Reg E Liability</dc:title>
  <dc:creator>Addison Kelley</dc:creator>
  <cp:lastModifiedBy>Addison Kelley</cp:lastModifiedBy>
  <cp:revision>2</cp:revision>
  <dcterms:modified xsi:type="dcterms:W3CDTF">2024-10-04T13:37:59Z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0x0101008ED3DAF91318124A9BA3B11A92EFF844</vt:lpwstr>
  </property>
</Properties>
</file>