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27" r:id="rId3"/>
    <p:sldId id="262" r:id="rId4"/>
    <p:sldId id="322" r:id="rId5"/>
    <p:sldId id="325" r:id="rId6"/>
    <p:sldId id="326" r:id="rId7"/>
    <p:sldId id="292" r:id="rId8"/>
    <p:sldId id="284" r:id="rId9"/>
    <p:sldId id="285" r:id="rId10"/>
    <p:sldId id="290" r:id="rId11"/>
    <p:sldId id="280" r:id="rId12"/>
    <p:sldId id="281" r:id="rId13"/>
    <p:sldId id="282" r:id="rId14"/>
    <p:sldId id="277" r:id="rId15"/>
    <p:sldId id="279" r:id="rId16"/>
    <p:sldId id="324" r:id="rId17"/>
    <p:sldId id="321" r:id="rId18"/>
    <p:sldId id="32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80" autoAdjust="0"/>
  </p:normalViewPr>
  <p:slideViewPr>
    <p:cSldViewPr>
      <p:cViewPr varScale="1">
        <p:scale>
          <a:sx n="81" d="100"/>
          <a:sy n="81" d="100"/>
        </p:scale>
        <p:origin x="150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F77E00"/>
                </a:solidFill>
              </a:defRPr>
            </a:pPr>
            <a:r>
              <a:rPr lang="en-US" dirty="0">
                <a:solidFill>
                  <a:srgbClr val="F77E00"/>
                </a:solidFill>
              </a:rPr>
              <a:t>Debit Card Monthly Spend*</a:t>
            </a:r>
          </a:p>
        </c:rich>
      </c:tx>
      <c:layout>
        <c:manualLayout>
          <c:xMode val="edge"/>
          <c:yMode val="edge"/>
          <c:x val="0.21183333333333335"/>
          <c:y val="3.010752688172043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Monthly Spend</c:v>
          </c:tx>
          <c:spPr>
            <a:solidFill>
              <a:srgbClr val="3E6FB8"/>
            </a:solidFill>
          </c:spPr>
          <c:invertIfNegative val="0"/>
          <c:cat>
            <c:strRef>
              <c:f>Sheet1!$A$3:$A$4</c:f>
              <c:strCache>
                <c:ptCount val="2"/>
                <c:pt idx="0">
                  <c:v>Rewards</c:v>
                </c:pt>
                <c:pt idx="1">
                  <c:v>No Rewards</c:v>
                </c:pt>
              </c:strCache>
            </c:strRef>
          </c:cat>
          <c:val>
            <c:numRef>
              <c:f>Sheet1!$B$3:$B$4</c:f>
              <c:numCache>
                <c:formatCode>"$"#,##0</c:formatCode>
                <c:ptCount val="2"/>
                <c:pt idx="0">
                  <c:v>626</c:v>
                </c:pt>
                <c:pt idx="1">
                  <c:v>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40-40F2-B993-BB8881B31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606992"/>
        <c:axId val="191607552"/>
      </c:barChart>
      <c:catAx>
        <c:axId val="191606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1607552"/>
        <c:crosses val="autoZero"/>
        <c:auto val="1"/>
        <c:lblAlgn val="ctr"/>
        <c:lblOffset val="100"/>
        <c:noMultiLvlLbl val="0"/>
      </c:catAx>
      <c:valAx>
        <c:axId val="191607552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1916069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0.10104</cdr:x>
      <cdr:y>0.66667</cdr:y>
    </cdr:from>
    <cdr:to>
      <cdr:x>0.30104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1963" y="26622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45C2-D179-4C6A-8CBC-5C8A307F98E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B99A-583E-4D4B-B0F5-1B5BEAC2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3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45C2-D179-4C6A-8CBC-5C8A307F98E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B99A-583E-4D4B-B0F5-1B5BEAC2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9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45C2-D179-4C6A-8CBC-5C8A307F98E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B99A-583E-4D4B-B0F5-1B5BEAC2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5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 (No I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17" y="399521"/>
            <a:ext cx="8229203" cy="699823"/>
          </a:xfrm>
          <a:prstGeom prst="rect">
            <a:avLst/>
          </a:prstGeom>
        </p:spPr>
        <p:txBody>
          <a:bodyPr lIns="63268" tIns="31595" rIns="63268" bIns="31595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57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45C2-D179-4C6A-8CBC-5C8A307F98E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B99A-583E-4D4B-B0F5-1B5BEAC2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45C2-D179-4C6A-8CBC-5C8A307F98E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B99A-583E-4D4B-B0F5-1B5BEAC2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1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45C2-D179-4C6A-8CBC-5C8A307F98E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B99A-583E-4D4B-B0F5-1B5BEAC2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4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45C2-D179-4C6A-8CBC-5C8A307F98E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B99A-583E-4D4B-B0F5-1B5BEAC2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4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45C2-D179-4C6A-8CBC-5C8A307F98E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B99A-583E-4D4B-B0F5-1B5BEAC2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2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45C2-D179-4C6A-8CBC-5C8A307F98E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B99A-583E-4D4B-B0F5-1B5BEAC2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0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45C2-D179-4C6A-8CBC-5C8A307F98E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B99A-583E-4D4B-B0F5-1B5BEAC2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8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45C2-D179-4C6A-8CBC-5C8A307F98E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B99A-583E-4D4B-B0F5-1B5BEAC2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8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45C2-D179-4C6A-8CBC-5C8A307F98E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7B99A-583E-4D4B-B0F5-1B5BEAC2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7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ed.jesionowski@cuanswers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5AD58-3F38-4119-A7AB-B95ADD590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Credit/Debit Growth Strategies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A3FB6-17EE-4660-86A7-ED622EE194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October 10, 2024</a:t>
            </a:r>
          </a:p>
        </p:txBody>
      </p:sp>
      <p:pic>
        <p:nvPicPr>
          <p:cNvPr id="7" name="Picture 2" descr="C:\Users\EJesionowski\Desktop\Ed Cartoon Image.JPG">
            <a:extLst>
              <a:ext uri="{FF2B5EF4-FFF2-40B4-BE49-F238E27FC236}">
                <a16:creationId xmlns:a16="http://schemas.microsoft.com/office/drawing/2014/main" id="{32D3176C-04A0-491A-B88E-37BAEB9FC11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8" y="1625949"/>
            <a:ext cx="3011424" cy="447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521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8480"/>
            <a:ext cx="8858250" cy="664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Left Arrow 3"/>
          <p:cNvSpPr>
            <a:spLocks noChangeArrowheads="1"/>
          </p:cNvSpPr>
          <p:nvPr/>
        </p:nvSpPr>
        <p:spPr bwMode="auto">
          <a:xfrm rot="-8877040">
            <a:off x="1946673" y="3742533"/>
            <a:ext cx="746125" cy="497417"/>
          </a:xfrm>
          <a:prstGeom prst="leftArrow">
            <a:avLst>
              <a:gd name="adj1" fmla="val 50000"/>
              <a:gd name="adj2" fmla="val 50093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9484" tIns="44742" rIns="89484" bIns="44742"/>
          <a:lstStyle>
            <a:lvl1pPr defTabSz="1292225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rgbClr val="33CCCC"/>
                </a:solidFill>
                <a:latin typeface="Univers 55" pitchFamily="2" charset="0"/>
                <a:ea typeface="Univers 55" pitchFamily="2" charset="0"/>
                <a:cs typeface="Univers 55" pitchFamily="2" charset="0"/>
              </a:defRPr>
            </a:lvl1pPr>
            <a:lvl2pPr marL="742950" indent="-285750" defTabSz="1292225" eaLnBrk="0" hangingPunct="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Univers 45 Light" pitchFamily="34" charset="0"/>
                <a:ea typeface="Univers 45 Light" pitchFamily="34" charset="0"/>
                <a:cs typeface="Univers 45 Light" pitchFamily="34" charset="0"/>
              </a:defRPr>
            </a:lvl2pPr>
            <a:lvl3pPr marL="1143000" indent="-228600" defTabSz="1292225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3pPr>
            <a:lvl4pPr marL="1600200" indent="-228600" defTabSz="1292225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4pPr>
            <a:lvl5pPr marL="2057400" indent="-228600" defTabSz="1292225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5pPr>
            <a:lvl6pPr marL="25146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6pPr>
            <a:lvl7pPr marL="29718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7pPr>
            <a:lvl8pPr marL="34290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8pPr>
            <a:lvl9pPr marL="38862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  <a:sym typeface="Gill Sans" charset="0"/>
            </a:endParaRPr>
          </a:p>
        </p:txBody>
      </p:sp>
      <p:sp>
        <p:nvSpPr>
          <p:cNvPr id="33796" name="Left Arrow 3"/>
          <p:cNvSpPr>
            <a:spLocks noChangeArrowheads="1"/>
          </p:cNvSpPr>
          <p:nvPr/>
        </p:nvSpPr>
        <p:spPr bwMode="auto">
          <a:xfrm rot="10800000">
            <a:off x="523875" y="4438387"/>
            <a:ext cx="746125" cy="497417"/>
          </a:xfrm>
          <a:prstGeom prst="leftArrow">
            <a:avLst>
              <a:gd name="adj1" fmla="val 50000"/>
              <a:gd name="adj2" fmla="val 50093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9484" tIns="44742" rIns="89484" bIns="44742"/>
          <a:lstStyle>
            <a:lvl1pPr defTabSz="1292225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rgbClr val="33CCCC"/>
                </a:solidFill>
                <a:latin typeface="Univers 55" pitchFamily="2" charset="0"/>
                <a:ea typeface="Univers 55" pitchFamily="2" charset="0"/>
                <a:cs typeface="Univers 55" pitchFamily="2" charset="0"/>
              </a:defRPr>
            </a:lvl1pPr>
            <a:lvl2pPr marL="742950" indent="-285750" defTabSz="1292225" eaLnBrk="0" hangingPunct="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Univers 45 Light" pitchFamily="34" charset="0"/>
                <a:ea typeface="Univers 45 Light" pitchFamily="34" charset="0"/>
                <a:cs typeface="Univers 45 Light" pitchFamily="34" charset="0"/>
              </a:defRPr>
            </a:lvl2pPr>
            <a:lvl3pPr marL="1143000" indent="-228600" defTabSz="1292225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3pPr>
            <a:lvl4pPr marL="1600200" indent="-228600" defTabSz="1292225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4pPr>
            <a:lvl5pPr marL="2057400" indent="-228600" defTabSz="1292225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5pPr>
            <a:lvl6pPr marL="25146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6pPr>
            <a:lvl7pPr marL="29718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7pPr>
            <a:lvl8pPr marL="34290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8pPr>
            <a:lvl9pPr marL="38862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  <a:sym typeface="Gill Sans" charset="0"/>
            </a:endParaRPr>
          </a:p>
        </p:txBody>
      </p:sp>
      <p:sp>
        <p:nvSpPr>
          <p:cNvPr id="33797" name="Left Arrow 3"/>
          <p:cNvSpPr>
            <a:spLocks noChangeArrowheads="1"/>
          </p:cNvSpPr>
          <p:nvPr/>
        </p:nvSpPr>
        <p:spPr bwMode="auto">
          <a:xfrm>
            <a:off x="6143625" y="5143500"/>
            <a:ext cx="746125" cy="497417"/>
          </a:xfrm>
          <a:prstGeom prst="leftArrow">
            <a:avLst>
              <a:gd name="adj1" fmla="val 50000"/>
              <a:gd name="adj2" fmla="val 50093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9484" tIns="44742" rIns="89484" bIns="44742"/>
          <a:lstStyle>
            <a:lvl1pPr defTabSz="1292225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rgbClr val="33CCCC"/>
                </a:solidFill>
                <a:latin typeface="Univers 55" pitchFamily="2" charset="0"/>
                <a:ea typeface="Univers 55" pitchFamily="2" charset="0"/>
                <a:cs typeface="Univers 55" pitchFamily="2" charset="0"/>
              </a:defRPr>
            </a:lvl1pPr>
            <a:lvl2pPr marL="742950" indent="-285750" defTabSz="1292225" eaLnBrk="0" hangingPunct="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Univers 45 Light" pitchFamily="34" charset="0"/>
                <a:ea typeface="Univers 45 Light" pitchFamily="34" charset="0"/>
                <a:cs typeface="Univers 45 Light" pitchFamily="34" charset="0"/>
              </a:defRPr>
            </a:lvl2pPr>
            <a:lvl3pPr marL="1143000" indent="-228600" defTabSz="1292225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3pPr>
            <a:lvl4pPr marL="1600200" indent="-228600" defTabSz="1292225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4pPr>
            <a:lvl5pPr marL="2057400" indent="-228600" defTabSz="1292225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5pPr>
            <a:lvl6pPr marL="25146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6pPr>
            <a:lvl7pPr marL="29718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7pPr>
            <a:lvl8pPr marL="34290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8pPr>
            <a:lvl9pPr marL="38862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  <a:sym typeface="Gill Sans" charset="0"/>
            </a:endParaRPr>
          </a:p>
        </p:txBody>
      </p:sp>
      <p:sp>
        <p:nvSpPr>
          <p:cNvPr id="33798" name="Left Arrow 3"/>
          <p:cNvSpPr>
            <a:spLocks noChangeArrowheads="1"/>
          </p:cNvSpPr>
          <p:nvPr/>
        </p:nvSpPr>
        <p:spPr bwMode="auto">
          <a:xfrm rot="10800000">
            <a:off x="526852" y="5524500"/>
            <a:ext cx="746125" cy="497417"/>
          </a:xfrm>
          <a:prstGeom prst="leftArrow">
            <a:avLst>
              <a:gd name="adj1" fmla="val 50000"/>
              <a:gd name="adj2" fmla="val 50093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9484" tIns="44742" rIns="89484" bIns="44742"/>
          <a:lstStyle>
            <a:lvl1pPr defTabSz="1292225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rgbClr val="33CCCC"/>
                </a:solidFill>
                <a:latin typeface="Univers 55" pitchFamily="2" charset="0"/>
                <a:ea typeface="Univers 55" pitchFamily="2" charset="0"/>
                <a:cs typeface="Univers 55" pitchFamily="2" charset="0"/>
              </a:defRPr>
            </a:lvl1pPr>
            <a:lvl2pPr marL="742950" indent="-285750" defTabSz="1292225" eaLnBrk="0" hangingPunct="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Univers 45 Light" pitchFamily="34" charset="0"/>
                <a:ea typeface="Univers 45 Light" pitchFamily="34" charset="0"/>
                <a:cs typeface="Univers 45 Light" pitchFamily="34" charset="0"/>
              </a:defRPr>
            </a:lvl2pPr>
            <a:lvl3pPr marL="1143000" indent="-228600" defTabSz="1292225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3pPr>
            <a:lvl4pPr marL="1600200" indent="-228600" defTabSz="1292225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4pPr>
            <a:lvl5pPr marL="2057400" indent="-228600" defTabSz="1292225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5pPr>
            <a:lvl6pPr marL="25146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6pPr>
            <a:lvl7pPr marL="29718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7pPr>
            <a:lvl8pPr marL="34290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8pPr>
            <a:lvl9pPr marL="38862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55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9F694-E4CE-4C03-A7AB-5017DB0E9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>
            <a:normAutofit/>
          </a:bodyPr>
          <a:lstStyle/>
          <a:p>
            <a:r>
              <a:rPr lang="en-US" sz="6600" dirty="0"/>
              <a:t>Debit Promos and Stats</a:t>
            </a:r>
          </a:p>
        </p:txBody>
      </p:sp>
    </p:spTree>
    <p:extLst>
      <p:ext uri="{BB962C8B-B14F-4D97-AF65-F5344CB8AC3E}">
        <p14:creationId xmlns:p14="http://schemas.microsoft.com/office/powerpoint/2010/main" val="338706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E6E38-9297-4FF7-8416-6CCBF5A89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Debit Promotion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CABDE-E490-44BE-ACF4-27CA4896D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Calibri"/>
              </a:rPr>
              <a:t>CU in Grand Rapids, MI</a:t>
            </a:r>
          </a:p>
          <a:p>
            <a:endParaRPr lang="en-US" sz="3400" dirty="0">
              <a:solidFill>
                <a:srgbClr val="000000"/>
              </a:solidFill>
              <a:latin typeface="Arial"/>
              <a:ea typeface="Calibri"/>
            </a:endParaRPr>
          </a:p>
          <a:p>
            <a:r>
              <a:rPr lang="en-US" sz="3400" dirty="0">
                <a:solidFill>
                  <a:srgbClr val="000000"/>
                </a:solidFill>
                <a:latin typeface="Arial"/>
                <a:ea typeface="Calibri"/>
              </a:rPr>
              <a:t>“Drive On” Debit Campaign. Drive On gave members either a $10 gas card for making $500 to $750 in debit card purchases in June or a $20 gas card for making more than $750 in debit card purchases during the same month</a:t>
            </a:r>
            <a:br>
              <a:rPr lang="en-US" sz="3400" dirty="0">
                <a:solidFill>
                  <a:srgbClr val="000000"/>
                </a:solidFill>
                <a:latin typeface="Arial"/>
                <a:ea typeface="Calibri"/>
              </a:rPr>
            </a:br>
            <a:endParaRPr lang="en-US" sz="3400" dirty="0">
              <a:solidFill>
                <a:srgbClr val="000000"/>
              </a:solidFill>
              <a:latin typeface="Arial"/>
              <a:ea typeface="Calibri"/>
            </a:endParaRPr>
          </a:p>
          <a:p>
            <a:r>
              <a:rPr lang="en-US" sz="3400" dirty="0">
                <a:solidFill>
                  <a:srgbClr val="000000"/>
                </a:solidFill>
                <a:latin typeface="Arial"/>
                <a:ea typeface="Calibri"/>
              </a:rPr>
              <a:t>Results?</a:t>
            </a:r>
            <a:br>
              <a:rPr lang="en-US" sz="3400" dirty="0">
                <a:solidFill>
                  <a:srgbClr val="000000"/>
                </a:solidFill>
                <a:latin typeface="Arial"/>
                <a:ea typeface="Calibri"/>
              </a:rPr>
            </a:br>
            <a:endParaRPr lang="en-US" sz="3400" dirty="0">
              <a:ea typeface="Calibri"/>
              <a:cs typeface="Times New Roman"/>
            </a:endParaRPr>
          </a:p>
          <a:p>
            <a:pPr>
              <a:lnSpc>
                <a:spcPts val="1875"/>
              </a:lnSpc>
              <a:spcAft>
                <a:spcPts val="1200"/>
              </a:spcAft>
            </a:pPr>
            <a:r>
              <a:rPr lang="en-US" sz="3400" dirty="0">
                <a:solidFill>
                  <a:srgbClr val="000000"/>
                </a:solidFill>
                <a:latin typeface="PT Serif"/>
                <a:ea typeface="Calibri"/>
                <a:cs typeface="Times New Roman"/>
              </a:rPr>
              <a:t>The group’s purchase transactions per card increased from an average of less than six in April to nearly 24 in June. The average spend also increased, from $136 to $1,002 during the same timeframe</a:t>
            </a:r>
            <a:endParaRPr lang="en-US" sz="3400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4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82CC-98FD-469D-BB9B-C00519109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10-cent </a:t>
            </a:r>
            <a:r>
              <a:rPr lang="en-US" dirty="0" err="1"/>
              <a:t>CashBack</a:t>
            </a:r>
            <a:r>
              <a:rPr lang="en-US" dirty="0"/>
              <a:t>/Rebate on Debit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46E0B-3832-4BFF-9709-7210017D6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dirty="0"/>
              <a:t>$10 Transaction Minimum</a:t>
            </a:r>
          </a:p>
          <a:p>
            <a:r>
              <a:rPr lang="en-US" dirty="0"/>
              <a:t>Direct Deposit</a:t>
            </a:r>
          </a:p>
          <a:p>
            <a:r>
              <a:rPr lang="en-US" dirty="0"/>
              <a:t>Maybe start with a 6-month offer</a:t>
            </a:r>
          </a:p>
          <a:p>
            <a:endParaRPr lang="en-US" dirty="0"/>
          </a:p>
          <a:p>
            <a:r>
              <a:rPr lang="en-US" sz="4000" b="1" dirty="0"/>
              <a:t>“Don’t Let Others </a:t>
            </a:r>
          </a:p>
          <a:p>
            <a:pPr marL="0" indent="0">
              <a:buNone/>
            </a:pPr>
            <a:r>
              <a:rPr lang="en-US" sz="4000" b="1" dirty="0"/>
              <a:t>     Nickel and Dime Ya!!”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94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07801-421D-426B-9136-66C21FCA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en-US" dirty="0">
                <a:solidFill>
                  <a:srgbClr val="3E6FB8"/>
                </a:solidFill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29F1A-3C2A-40E6-87E5-591334ECE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4727575"/>
            <a:ext cx="5486400" cy="1901825"/>
          </a:xfrm>
        </p:spPr>
        <p:txBody>
          <a:bodyPr>
            <a:normAutofit/>
          </a:bodyPr>
          <a:lstStyle/>
          <a:p>
            <a:r>
              <a:rPr lang="en-US" altLang="en-US" sz="2000" b="1" dirty="0">
                <a:solidFill>
                  <a:srgbClr val="3E6FB8"/>
                </a:solidFill>
              </a:rPr>
              <a:t>Rewards</a:t>
            </a:r>
            <a:r>
              <a:rPr lang="en-US" altLang="en-US" sz="2000" dirty="0">
                <a:solidFill>
                  <a:srgbClr val="3E6FB8"/>
                </a:solidFill>
              </a:rPr>
              <a:t> drive additional cardholder spend</a:t>
            </a:r>
          </a:p>
          <a:p>
            <a:r>
              <a:rPr lang="en-US" altLang="en-US" sz="2000" dirty="0">
                <a:solidFill>
                  <a:srgbClr val="3E6FB8"/>
                </a:solidFill>
              </a:rPr>
              <a:t>$626/month vs. $346/month - </a:t>
            </a:r>
            <a:r>
              <a:rPr lang="en-US" altLang="en-US" sz="2000" b="1" dirty="0">
                <a:solidFill>
                  <a:srgbClr val="3E6FB8"/>
                </a:solidFill>
              </a:rPr>
              <a:t>80%</a:t>
            </a:r>
            <a:r>
              <a:rPr lang="en-US" altLang="en-US" sz="2000" dirty="0">
                <a:solidFill>
                  <a:srgbClr val="3E6FB8"/>
                </a:solidFill>
              </a:rPr>
              <a:t> higher</a:t>
            </a:r>
          </a:p>
          <a:p>
            <a:r>
              <a:rPr lang="en-US" altLang="en-US" sz="2000" dirty="0">
                <a:solidFill>
                  <a:srgbClr val="3E6FB8"/>
                </a:solidFill>
              </a:rPr>
              <a:t>Annual interchange - </a:t>
            </a:r>
            <a:r>
              <a:rPr lang="en-US" altLang="en-US" sz="2000" b="1" dirty="0">
                <a:solidFill>
                  <a:srgbClr val="3E6FB8"/>
                </a:solidFill>
              </a:rPr>
              <a:t>$94/account</a:t>
            </a:r>
            <a:r>
              <a:rPr lang="en-US" altLang="en-US" sz="2000" dirty="0">
                <a:solidFill>
                  <a:srgbClr val="3E6FB8"/>
                </a:solidFill>
              </a:rPr>
              <a:t>  vs. $52/account</a:t>
            </a:r>
          </a:p>
          <a:p>
            <a:endParaRPr lang="en-US" dirty="0"/>
          </a:p>
        </p:txBody>
      </p:sp>
      <p:graphicFrame>
        <p:nvGraphicFramePr>
          <p:cNvPr id="5" name="Picture Placeholder 4">
            <a:extLst>
              <a:ext uri="{FF2B5EF4-FFF2-40B4-BE49-F238E27FC236}">
                <a16:creationId xmlns:a16="http://schemas.microsoft.com/office/drawing/2014/main" id="{5B053A55-C4C3-4F80-BCB3-FB1126861818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009760260"/>
              </p:ext>
            </p:extLst>
          </p:nvPr>
        </p:nvGraphicFramePr>
        <p:xfrm>
          <a:off x="1792288" y="612775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664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9317F-D047-42F1-B581-D7E62E51D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Debit Promotion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51D2C-5BBE-4066-90BB-A4BD178E54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Double points on all Amazon and iTunes  purchases through December 31.</a:t>
            </a:r>
          </a:p>
          <a:p>
            <a:endParaRPr lang="en-US" dirty="0"/>
          </a:p>
          <a:p>
            <a:r>
              <a:rPr lang="en-US" dirty="0"/>
              <a:t>Triple points on ALL purchases November 28 through December 1.</a:t>
            </a:r>
          </a:p>
          <a:p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7A4151B4-D9C5-4EE7-9FB1-B9E790DD0E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7259"/>
            <a:ext cx="4038600" cy="333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92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D8BC-B1B4-927E-050C-0C049A6E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F2E40-8DA9-6295-D0FA-2AED6C2C7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Too many Credit Unions have WAY TOO MANY NETWORKS!!!!!!</a:t>
            </a:r>
          </a:p>
          <a:p>
            <a:endParaRPr lang="en-US" dirty="0"/>
          </a:p>
          <a:p>
            <a:r>
              <a:rPr lang="en-US" dirty="0"/>
              <a:t>Sophisticated Terminals/Equipment</a:t>
            </a:r>
          </a:p>
          <a:p>
            <a:endParaRPr lang="en-US" dirty="0"/>
          </a:p>
          <a:p>
            <a:r>
              <a:rPr lang="en-US" dirty="0"/>
              <a:t>Only need 2 Networks</a:t>
            </a:r>
          </a:p>
          <a:p>
            <a:endParaRPr lang="en-US" dirty="0"/>
          </a:p>
          <a:p>
            <a:r>
              <a:rPr lang="en-US" dirty="0"/>
              <a:t>NYCE used to pay the CU the most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71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DA41-39EC-41B2-9B56-512B72648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8B5D1-726D-42F9-BEFF-7B07C4B18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Which Vendor?  FIS/Fiserv/</a:t>
            </a:r>
            <a:r>
              <a:rPr lang="en-US" dirty="0" err="1"/>
              <a:t>Velera</a:t>
            </a:r>
            <a:r>
              <a:rPr lang="en-US" dirty="0"/>
              <a:t>/MAP</a:t>
            </a:r>
          </a:p>
          <a:p>
            <a:endParaRPr lang="en-US" dirty="0"/>
          </a:p>
          <a:p>
            <a:r>
              <a:rPr lang="en-US" dirty="0"/>
              <a:t>Eggs in one basket?</a:t>
            </a:r>
          </a:p>
          <a:p>
            <a:endParaRPr lang="en-US" dirty="0"/>
          </a:p>
          <a:p>
            <a:r>
              <a:rPr lang="en-US" dirty="0"/>
              <a:t>Contract Expiration/Coterminous</a:t>
            </a:r>
          </a:p>
          <a:p>
            <a:endParaRPr lang="en-US" dirty="0"/>
          </a:p>
          <a:p>
            <a:r>
              <a:rPr lang="en-US" dirty="0"/>
              <a:t>3 levels $$$:  VISA/MC; Processor; Networks</a:t>
            </a:r>
          </a:p>
          <a:p>
            <a:endParaRPr lang="en-US" dirty="0"/>
          </a:p>
          <a:p>
            <a:r>
              <a:rPr lang="en-US" dirty="0"/>
              <a:t>Major delays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69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3768-A0C8-454D-8953-E63135C2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FAD9C-2B6C-44B9-A44B-C6078F9E7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 Jesionowski – Sales Consultant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ed.jesionowski@cuanswers.com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800-327-3478  X 215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5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05A0E-1CA9-5829-5E67-D8D166D0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D5252-302C-81EF-F2D9-22B6E1126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Dive into Credit Cards first</a:t>
            </a:r>
          </a:p>
          <a:p>
            <a:endParaRPr lang="en-US" dirty="0"/>
          </a:p>
          <a:p>
            <a:r>
              <a:rPr lang="en-US" dirty="0"/>
              <a:t>Website – helpful hint</a:t>
            </a:r>
          </a:p>
          <a:p>
            <a:endParaRPr lang="en-US" dirty="0"/>
          </a:p>
          <a:p>
            <a:r>
              <a:rPr lang="en-US" dirty="0"/>
              <a:t>Debit can actually generate revenue</a:t>
            </a:r>
          </a:p>
          <a:p>
            <a:endParaRPr lang="en-US" dirty="0"/>
          </a:p>
          <a:p>
            <a:r>
              <a:rPr lang="en-US" dirty="0"/>
              <a:t>What next?</a:t>
            </a:r>
          </a:p>
        </p:txBody>
      </p:sp>
    </p:spTree>
    <p:extLst>
      <p:ext uri="{BB962C8B-B14F-4D97-AF65-F5344CB8AC3E}">
        <p14:creationId xmlns:p14="http://schemas.microsoft.com/office/powerpoint/2010/main" val="29446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a Successful             Portfolio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1 BIN  (reduce processing costs-monthly minimum)</a:t>
            </a:r>
          </a:p>
          <a:p>
            <a:r>
              <a:rPr lang="en-US" sz="2800" dirty="0"/>
              <a:t>Risk Based Pricing (9.9%, 13.9%, 17.9%)</a:t>
            </a:r>
          </a:p>
          <a:p>
            <a:r>
              <a:rPr lang="en-US" sz="2800" dirty="0"/>
              <a:t>Rewards (some earn 11 more Basis Points on INT)</a:t>
            </a:r>
          </a:p>
          <a:p>
            <a:r>
              <a:rPr lang="en-US" sz="2800" dirty="0"/>
              <a:t>Intro Rate/BT (1.9% to 3.9%)</a:t>
            </a:r>
          </a:p>
          <a:p>
            <a:r>
              <a:rPr lang="en-US" sz="2800" dirty="0"/>
              <a:t>CLIP (make it more visible)</a:t>
            </a:r>
          </a:p>
          <a:p>
            <a:r>
              <a:rPr lang="en-US" sz="2800" dirty="0"/>
              <a:t>VISA/MC Branding</a:t>
            </a:r>
          </a:p>
          <a:p>
            <a:r>
              <a:rPr lang="en-US" sz="2800" dirty="0"/>
              <a:t>Business BIN (20 Basis Points MORE)  </a:t>
            </a:r>
          </a:p>
          <a:p>
            <a:r>
              <a:rPr lang="en-US" sz="2800" dirty="0"/>
              <a:t>HELOC (Separate BIN for Tracking purposes)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9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052D7-533B-59DD-B950-9D057F4A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Cards/Relationships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21C0F-692D-52AD-5893-371F09FEA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Members that have your Credit Card are more likely to also do a Car Loan and/or Mortgage with that Credit Union</a:t>
            </a:r>
          </a:p>
          <a:p>
            <a:endParaRPr lang="en-US" dirty="0"/>
          </a:p>
          <a:p>
            <a:r>
              <a:rPr lang="en-US" dirty="0"/>
              <a:t>Members that have your Credit Card are more likely to recommend that Product/Service than other Products/Services</a:t>
            </a:r>
          </a:p>
        </p:txBody>
      </p:sp>
    </p:spTree>
    <p:extLst>
      <p:ext uri="{BB962C8B-B14F-4D97-AF65-F5344CB8AC3E}">
        <p14:creationId xmlns:p14="http://schemas.microsoft.com/office/powerpoint/2010/main" val="189896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4C2A8-BF9A-A192-1A87-1E523DCC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SAFER than Debit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2341B-1B76-294B-72F8-46F386EAB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 algn="ctr">
              <a:lnSpc>
                <a:spcPts val="1575"/>
              </a:lnSpc>
              <a:spcBef>
                <a:spcPts val="0"/>
              </a:spcBef>
              <a:spcAft>
                <a:spcPts val="790"/>
              </a:spcAft>
              <a:buNone/>
            </a:pPr>
            <a:endParaRPr lang="en-US" sz="2400" b="1" dirty="0">
              <a:solidFill>
                <a:srgbClr val="666666"/>
              </a:solidFill>
              <a:effectLst/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pPr marL="0" marR="0" indent="0" algn="ctr">
              <a:lnSpc>
                <a:spcPts val="1575"/>
              </a:lnSpc>
              <a:spcBef>
                <a:spcPts val="0"/>
              </a:spcBef>
              <a:spcAft>
                <a:spcPts val="790"/>
              </a:spcAft>
              <a:buNone/>
            </a:pPr>
            <a:endParaRPr lang="en-US" sz="2200" dirty="0">
              <a:solidFill>
                <a:srgbClr val="666666"/>
              </a:solidFill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pPr marL="0" marR="0" indent="0" algn="ctr">
              <a:lnSpc>
                <a:spcPts val="1575"/>
              </a:lnSpc>
              <a:spcBef>
                <a:spcPts val="0"/>
              </a:spcBef>
              <a:spcAft>
                <a:spcPts val="790"/>
              </a:spcAft>
              <a:buNone/>
            </a:pPr>
            <a:r>
              <a:rPr lang="en-US" sz="2200" dirty="0">
                <a:solidFill>
                  <a:srgbClr val="666666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For online purchases, Credit </a:t>
            </a:r>
            <a:r>
              <a:rPr lang="en-US" sz="2200" dirty="0">
                <a:solidFill>
                  <a:srgbClr val="666666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C</a:t>
            </a:r>
            <a:r>
              <a:rPr lang="en-US" sz="2200" dirty="0">
                <a:solidFill>
                  <a:srgbClr val="666666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ards offer better</a:t>
            </a:r>
          </a:p>
          <a:p>
            <a:pPr marL="0" marR="0" indent="0" algn="ctr">
              <a:lnSpc>
                <a:spcPts val="1575"/>
              </a:lnSpc>
              <a:spcBef>
                <a:spcPts val="0"/>
              </a:spcBef>
              <a:spcAft>
                <a:spcPts val="790"/>
              </a:spcAft>
              <a:buNone/>
            </a:pPr>
            <a:r>
              <a:rPr lang="en-US" sz="2200" dirty="0">
                <a:solidFill>
                  <a:srgbClr val="666666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fraud protection compared to Debit </a:t>
            </a:r>
            <a:r>
              <a:rPr lang="en-US" sz="2200" dirty="0">
                <a:solidFill>
                  <a:srgbClr val="666666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C</a:t>
            </a:r>
            <a:r>
              <a:rPr lang="en-US" sz="2200" dirty="0">
                <a:solidFill>
                  <a:srgbClr val="666666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ards</a:t>
            </a:r>
          </a:p>
          <a:p>
            <a:pPr marL="0" marR="0" indent="0" algn="ctr">
              <a:lnSpc>
                <a:spcPts val="1575"/>
              </a:lnSpc>
              <a:spcBef>
                <a:spcPts val="0"/>
              </a:spcBef>
              <a:spcAft>
                <a:spcPts val="790"/>
              </a:spcAft>
              <a:buNone/>
            </a:pPr>
            <a:endParaRPr lang="en-US" sz="2200" dirty="0">
              <a:solidFill>
                <a:srgbClr val="666666"/>
              </a:solidFill>
              <a:effectLst/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pPr marL="0" marR="0" indent="0" algn="ctr">
              <a:lnSpc>
                <a:spcPts val="1575"/>
              </a:lnSpc>
              <a:spcBef>
                <a:spcPts val="0"/>
              </a:spcBef>
              <a:spcAft>
                <a:spcPts val="790"/>
              </a:spcAft>
              <a:buNone/>
            </a:pPr>
            <a:endParaRPr lang="en-US" sz="2200" dirty="0">
              <a:solidFill>
                <a:srgbClr val="666666"/>
              </a:solidFill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pPr marL="0" marR="0" indent="0" algn="ctr">
              <a:lnSpc>
                <a:spcPts val="1575"/>
              </a:lnSpc>
              <a:spcBef>
                <a:spcPts val="0"/>
              </a:spcBef>
              <a:spcAft>
                <a:spcPts val="790"/>
              </a:spcAft>
              <a:buNone/>
            </a:pPr>
            <a:r>
              <a:rPr lang="en-US" sz="2200" dirty="0">
                <a:solidFill>
                  <a:srgbClr val="666666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Additionally, Credit </a:t>
            </a:r>
            <a:r>
              <a:rPr lang="en-US" sz="2200" dirty="0">
                <a:solidFill>
                  <a:srgbClr val="666666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C</a:t>
            </a:r>
            <a:r>
              <a:rPr lang="en-US" sz="2200" dirty="0">
                <a:solidFill>
                  <a:srgbClr val="666666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ard users can</a:t>
            </a:r>
          </a:p>
          <a:p>
            <a:pPr marL="0" marR="0" indent="0" algn="ctr">
              <a:lnSpc>
                <a:spcPts val="1575"/>
              </a:lnSpc>
              <a:spcBef>
                <a:spcPts val="0"/>
              </a:spcBef>
              <a:spcAft>
                <a:spcPts val="790"/>
              </a:spcAft>
              <a:buNone/>
            </a:pPr>
            <a:r>
              <a:rPr lang="en-US" sz="2200" dirty="0">
                <a:solidFill>
                  <a:srgbClr val="666666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dispute charges and initiate chargebacks for</a:t>
            </a:r>
          </a:p>
          <a:p>
            <a:pPr marL="0" marR="0" indent="0" algn="ctr">
              <a:lnSpc>
                <a:spcPts val="1575"/>
              </a:lnSpc>
              <a:spcBef>
                <a:spcPts val="0"/>
              </a:spcBef>
              <a:spcAft>
                <a:spcPts val="790"/>
              </a:spcAft>
              <a:buNone/>
            </a:pPr>
            <a:r>
              <a:rPr lang="en-US" sz="2200" dirty="0">
                <a:solidFill>
                  <a:srgbClr val="666666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fraudulent or undelivered goods, providing an</a:t>
            </a:r>
          </a:p>
          <a:p>
            <a:pPr marL="0" marR="0" indent="0" algn="ctr">
              <a:lnSpc>
                <a:spcPts val="1575"/>
              </a:lnSpc>
              <a:spcBef>
                <a:spcPts val="0"/>
              </a:spcBef>
              <a:spcAft>
                <a:spcPts val="790"/>
              </a:spcAft>
              <a:buNone/>
            </a:pPr>
            <a:r>
              <a:rPr lang="en-US" sz="2200" dirty="0">
                <a:solidFill>
                  <a:srgbClr val="666666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added layer of consumer protection</a:t>
            </a:r>
          </a:p>
          <a:p>
            <a:pPr marL="0" marR="0" indent="0" algn="ctr">
              <a:lnSpc>
                <a:spcPts val="1575"/>
              </a:lnSpc>
              <a:spcBef>
                <a:spcPts val="0"/>
              </a:spcBef>
              <a:spcAft>
                <a:spcPts val="790"/>
              </a:spcAft>
              <a:buNone/>
            </a:pPr>
            <a:endParaRPr lang="en-US" sz="2200" dirty="0">
              <a:solidFill>
                <a:srgbClr val="666666"/>
              </a:solidFill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pPr marL="0" marR="0" indent="0" algn="ctr">
              <a:lnSpc>
                <a:spcPts val="1575"/>
              </a:lnSpc>
              <a:spcBef>
                <a:spcPts val="0"/>
              </a:spcBef>
              <a:spcAft>
                <a:spcPts val="790"/>
              </a:spcAft>
              <a:buNone/>
            </a:pPr>
            <a:endParaRPr lang="en-US" sz="2200" dirty="0">
              <a:solidFill>
                <a:srgbClr val="666666"/>
              </a:solidFill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pPr marL="0" marR="0" indent="0" algn="ctr">
              <a:lnSpc>
                <a:spcPts val="1575"/>
              </a:lnSpc>
              <a:spcBef>
                <a:spcPts val="0"/>
              </a:spcBef>
              <a:spcAft>
                <a:spcPts val="790"/>
              </a:spcAft>
              <a:buNone/>
            </a:pPr>
            <a:r>
              <a:rPr lang="en-US" sz="2200" dirty="0">
                <a:solidFill>
                  <a:srgbClr val="666666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Frank Abagnale quote</a:t>
            </a:r>
          </a:p>
          <a:p>
            <a:pPr marL="0" marR="0" indent="0">
              <a:lnSpc>
                <a:spcPts val="1575"/>
              </a:lnSpc>
              <a:spcBef>
                <a:spcPts val="0"/>
              </a:spcBef>
              <a:spcAft>
                <a:spcPts val="79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0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A4D7-1384-1365-C794-9492EDBAD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2316F-6E84-9519-99E0-BDF59ACB8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U.S. 93% of ALL Transactions in 2023 were made with a Rewards Card</a:t>
            </a:r>
          </a:p>
          <a:p>
            <a:endParaRPr lang="en-US" dirty="0"/>
          </a:p>
          <a:p>
            <a:r>
              <a:rPr lang="en-US" dirty="0"/>
              <a:t>Be aggressive with Rewards (Double Rewards during holidays……especially Restaurants)</a:t>
            </a:r>
          </a:p>
          <a:p>
            <a:endParaRPr lang="en-US" dirty="0"/>
          </a:p>
          <a:p>
            <a:r>
              <a:rPr lang="en-US" dirty="0"/>
              <a:t>Local merchants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8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E6EB4-5E2B-423B-801B-F4D7589E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0762"/>
          </a:xfrm>
        </p:spPr>
        <p:txBody>
          <a:bodyPr>
            <a:normAutofit/>
          </a:bodyPr>
          <a:lstStyle/>
          <a:p>
            <a:r>
              <a:rPr lang="en-US" sz="6600" dirty="0"/>
              <a:t>Website:</a:t>
            </a:r>
            <a:br>
              <a:rPr lang="en-US" sz="6600" dirty="0"/>
            </a:br>
            <a:r>
              <a:rPr lang="en-US" sz="6600" dirty="0"/>
              <a:t>Is it Updated?</a:t>
            </a:r>
          </a:p>
        </p:txBody>
      </p:sp>
    </p:spTree>
    <p:extLst>
      <p:ext uri="{BB962C8B-B14F-4D97-AF65-F5344CB8AC3E}">
        <p14:creationId xmlns:p14="http://schemas.microsoft.com/office/powerpoint/2010/main" val="3854457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6" y="179917"/>
            <a:ext cx="8667750" cy="649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Left Arrow 3"/>
          <p:cNvSpPr>
            <a:spLocks noChangeArrowheads="1"/>
          </p:cNvSpPr>
          <p:nvPr/>
        </p:nvSpPr>
        <p:spPr bwMode="auto">
          <a:xfrm rot="8639254">
            <a:off x="1515071" y="3483241"/>
            <a:ext cx="746125" cy="497417"/>
          </a:xfrm>
          <a:prstGeom prst="leftArrow">
            <a:avLst>
              <a:gd name="adj1" fmla="val 50000"/>
              <a:gd name="adj2" fmla="val 50093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9413" tIns="44707" rIns="89413" bIns="44707"/>
          <a:lstStyle>
            <a:lvl1pPr defTabSz="1292225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rgbClr val="33CCCC"/>
                </a:solidFill>
                <a:latin typeface="Univers 55" pitchFamily="2" charset="0"/>
                <a:ea typeface="Univers 55" pitchFamily="2" charset="0"/>
                <a:cs typeface="Univers 55" pitchFamily="2" charset="0"/>
              </a:defRPr>
            </a:lvl1pPr>
            <a:lvl2pPr marL="742950" indent="-285750" defTabSz="1292225" eaLnBrk="0" hangingPunct="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Univers 45 Light" pitchFamily="34" charset="0"/>
                <a:ea typeface="Univers 45 Light" pitchFamily="34" charset="0"/>
                <a:cs typeface="Univers 45 Light" pitchFamily="34" charset="0"/>
              </a:defRPr>
            </a:lvl2pPr>
            <a:lvl3pPr marL="1143000" indent="-228600" defTabSz="1292225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3pPr>
            <a:lvl4pPr marL="1600200" indent="-228600" defTabSz="1292225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4pPr>
            <a:lvl5pPr marL="2057400" indent="-228600" defTabSz="1292225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5pPr>
            <a:lvl6pPr marL="25146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6pPr>
            <a:lvl7pPr marL="29718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7pPr>
            <a:lvl8pPr marL="34290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8pPr>
            <a:lvl9pPr marL="38862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16958"/>
            <a:ext cx="8715375" cy="645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eft Arrow 3"/>
          <p:cNvSpPr>
            <a:spLocks noChangeArrowheads="1"/>
          </p:cNvSpPr>
          <p:nvPr/>
        </p:nvSpPr>
        <p:spPr bwMode="auto">
          <a:xfrm rot="8639254">
            <a:off x="276820" y="3571875"/>
            <a:ext cx="746125" cy="497417"/>
          </a:xfrm>
          <a:prstGeom prst="leftArrow">
            <a:avLst>
              <a:gd name="adj1" fmla="val 50000"/>
              <a:gd name="adj2" fmla="val 50093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9432" tIns="44716" rIns="89432" bIns="44716"/>
          <a:lstStyle>
            <a:lvl1pPr defTabSz="1292225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rgbClr val="33CCCC"/>
                </a:solidFill>
                <a:latin typeface="Univers 55" pitchFamily="2" charset="0"/>
                <a:ea typeface="Univers 55" pitchFamily="2" charset="0"/>
                <a:cs typeface="Univers 55" pitchFamily="2" charset="0"/>
              </a:defRPr>
            </a:lvl1pPr>
            <a:lvl2pPr marL="742950" indent="-285750" defTabSz="1292225" eaLnBrk="0" hangingPunct="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Univers 45 Light" pitchFamily="34" charset="0"/>
                <a:ea typeface="Univers 45 Light" pitchFamily="34" charset="0"/>
                <a:cs typeface="Univers 45 Light" pitchFamily="34" charset="0"/>
              </a:defRPr>
            </a:lvl2pPr>
            <a:lvl3pPr marL="1143000" indent="-228600" defTabSz="1292225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3pPr>
            <a:lvl4pPr marL="1600200" indent="-228600" defTabSz="1292225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4pPr>
            <a:lvl5pPr marL="2057400" indent="-228600" defTabSz="1292225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5pPr>
            <a:lvl6pPr marL="25146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6pPr>
            <a:lvl7pPr marL="29718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7pPr>
            <a:lvl8pPr marL="34290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8pPr>
            <a:lvl9pPr marL="38862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  <a:sym typeface="Gill Sans" charset="0"/>
            </a:endParaRPr>
          </a:p>
        </p:txBody>
      </p:sp>
      <p:sp>
        <p:nvSpPr>
          <p:cNvPr id="30724" name="Left Arrow 3"/>
          <p:cNvSpPr>
            <a:spLocks noChangeArrowheads="1"/>
          </p:cNvSpPr>
          <p:nvPr/>
        </p:nvSpPr>
        <p:spPr bwMode="auto">
          <a:xfrm>
            <a:off x="4333876" y="2952750"/>
            <a:ext cx="746125" cy="497417"/>
          </a:xfrm>
          <a:prstGeom prst="leftArrow">
            <a:avLst>
              <a:gd name="adj1" fmla="val 50000"/>
              <a:gd name="adj2" fmla="val 50093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9432" tIns="44716" rIns="89432" bIns="44716"/>
          <a:lstStyle>
            <a:lvl1pPr defTabSz="1292225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rgbClr val="33CCCC"/>
                </a:solidFill>
                <a:latin typeface="Univers 55" pitchFamily="2" charset="0"/>
                <a:ea typeface="Univers 55" pitchFamily="2" charset="0"/>
                <a:cs typeface="Univers 55" pitchFamily="2" charset="0"/>
              </a:defRPr>
            </a:lvl1pPr>
            <a:lvl2pPr marL="742950" indent="-285750" defTabSz="1292225" eaLnBrk="0" hangingPunct="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Univers 45 Light" pitchFamily="34" charset="0"/>
                <a:ea typeface="Univers 45 Light" pitchFamily="34" charset="0"/>
                <a:cs typeface="Univers 45 Light" pitchFamily="34" charset="0"/>
              </a:defRPr>
            </a:lvl2pPr>
            <a:lvl3pPr marL="1143000" indent="-228600" defTabSz="1292225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3pPr>
            <a:lvl4pPr marL="1600200" indent="-228600" defTabSz="1292225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4pPr>
            <a:lvl5pPr marL="2057400" indent="-228600" defTabSz="1292225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5pPr>
            <a:lvl6pPr marL="25146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6pPr>
            <a:lvl7pPr marL="29718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7pPr>
            <a:lvl8pPr marL="34290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8pPr>
            <a:lvl9pPr marL="38862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  <a:sym typeface="Gill Sans" charset="0"/>
            </a:endParaRPr>
          </a:p>
        </p:txBody>
      </p:sp>
      <p:sp>
        <p:nvSpPr>
          <p:cNvPr id="30725" name="Left Arrow 3"/>
          <p:cNvSpPr>
            <a:spLocks noChangeArrowheads="1"/>
          </p:cNvSpPr>
          <p:nvPr/>
        </p:nvSpPr>
        <p:spPr bwMode="auto">
          <a:xfrm rot="10800000">
            <a:off x="1952625" y="5651500"/>
            <a:ext cx="746125" cy="497417"/>
          </a:xfrm>
          <a:prstGeom prst="leftArrow">
            <a:avLst>
              <a:gd name="adj1" fmla="val 50000"/>
              <a:gd name="adj2" fmla="val 50093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9432" tIns="44716" rIns="89432" bIns="44716"/>
          <a:lstStyle>
            <a:lvl1pPr defTabSz="1292225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rgbClr val="33CCCC"/>
                </a:solidFill>
                <a:latin typeface="Univers 55" pitchFamily="2" charset="0"/>
                <a:ea typeface="Univers 55" pitchFamily="2" charset="0"/>
                <a:cs typeface="Univers 55" pitchFamily="2" charset="0"/>
              </a:defRPr>
            </a:lvl1pPr>
            <a:lvl2pPr marL="742950" indent="-285750" defTabSz="1292225" eaLnBrk="0" hangingPunct="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Univers 45 Light" pitchFamily="34" charset="0"/>
                <a:ea typeface="Univers 45 Light" pitchFamily="34" charset="0"/>
                <a:cs typeface="Univers 45 Light" pitchFamily="34" charset="0"/>
              </a:defRPr>
            </a:lvl2pPr>
            <a:lvl3pPr marL="1143000" indent="-228600" defTabSz="1292225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3pPr>
            <a:lvl4pPr marL="1600200" indent="-228600" defTabSz="1292225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4pPr>
            <a:lvl5pPr marL="2057400" indent="-228600" defTabSz="1292225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5pPr>
            <a:lvl6pPr marL="25146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6pPr>
            <a:lvl7pPr marL="29718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7pPr>
            <a:lvl8pPr marL="34290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8pPr>
            <a:lvl9pPr marL="38862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  <a:sym typeface="Gill Sans" charset="0"/>
            </a:endParaRPr>
          </a:p>
        </p:txBody>
      </p:sp>
      <p:sp>
        <p:nvSpPr>
          <p:cNvPr id="30726" name="Left Arrow 3"/>
          <p:cNvSpPr>
            <a:spLocks noChangeArrowheads="1"/>
          </p:cNvSpPr>
          <p:nvPr/>
        </p:nvSpPr>
        <p:spPr bwMode="auto">
          <a:xfrm>
            <a:off x="5619751" y="5584033"/>
            <a:ext cx="746125" cy="497417"/>
          </a:xfrm>
          <a:prstGeom prst="leftArrow">
            <a:avLst>
              <a:gd name="adj1" fmla="val 50000"/>
              <a:gd name="adj2" fmla="val 50093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9432" tIns="44716" rIns="89432" bIns="44716"/>
          <a:lstStyle>
            <a:lvl1pPr defTabSz="1292225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rgbClr val="33CCCC"/>
                </a:solidFill>
                <a:latin typeface="Univers 55" pitchFamily="2" charset="0"/>
                <a:ea typeface="Univers 55" pitchFamily="2" charset="0"/>
                <a:cs typeface="Univers 55" pitchFamily="2" charset="0"/>
              </a:defRPr>
            </a:lvl1pPr>
            <a:lvl2pPr marL="742950" indent="-285750" defTabSz="1292225" eaLnBrk="0" hangingPunct="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Univers 45 Light" pitchFamily="34" charset="0"/>
                <a:ea typeface="Univers 45 Light" pitchFamily="34" charset="0"/>
                <a:cs typeface="Univers 45 Light" pitchFamily="34" charset="0"/>
              </a:defRPr>
            </a:lvl2pPr>
            <a:lvl3pPr marL="1143000" indent="-228600" defTabSz="1292225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3pPr>
            <a:lvl4pPr marL="1600200" indent="-228600" defTabSz="1292225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4pPr>
            <a:lvl5pPr marL="2057400" indent="-228600" defTabSz="1292225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5pPr>
            <a:lvl6pPr marL="25146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6pPr>
            <a:lvl7pPr marL="29718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7pPr>
            <a:lvl8pPr marL="34290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8pPr>
            <a:lvl9pPr marL="38862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  <a:sym typeface="Gill Sans" charset="0"/>
            </a:endParaRPr>
          </a:p>
        </p:txBody>
      </p:sp>
      <p:sp>
        <p:nvSpPr>
          <p:cNvPr id="30727" name="Left Arrow 3"/>
          <p:cNvSpPr>
            <a:spLocks noChangeArrowheads="1"/>
          </p:cNvSpPr>
          <p:nvPr/>
        </p:nvSpPr>
        <p:spPr bwMode="auto">
          <a:xfrm rot="-2719586">
            <a:off x="7932209" y="3106209"/>
            <a:ext cx="994833" cy="373063"/>
          </a:xfrm>
          <a:prstGeom prst="leftArrow">
            <a:avLst>
              <a:gd name="adj1" fmla="val 50000"/>
              <a:gd name="adj2" fmla="val 50093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9432" tIns="44716" rIns="89432" bIns="44716"/>
          <a:lstStyle>
            <a:lvl1pPr defTabSz="1292225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rgbClr val="33CCCC"/>
                </a:solidFill>
                <a:latin typeface="Univers 55" pitchFamily="2" charset="0"/>
                <a:ea typeface="Univers 55" pitchFamily="2" charset="0"/>
                <a:cs typeface="Univers 55" pitchFamily="2" charset="0"/>
              </a:defRPr>
            </a:lvl1pPr>
            <a:lvl2pPr marL="742950" indent="-285750" defTabSz="1292225" eaLnBrk="0" hangingPunct="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Univers 45 Light" pitchFamily="34" charset="0"/>
                <a:ea typeface="Univers 45 Light" pitchFamily="34" charset="0"/>
                <a:cs typeface="Univers 45 Light" pitchFamily="34" charset="0"/>
              </a:defRPr>
            </a:lvl2pPr>
            <a:lvl3pPr marL="1143000" indent="-228600" defTabSz="1292225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3pPr>
            <a:lvl4pPr marL="1600200" indent="-228600" defTabSz="1292225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4pPr>
            <a:lvl5pPr marL="2057400" indent="-228600" defTabSz="1292225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5pPr>
            <a:lvl6pPr marL="25146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6pPr>
            <a:lvl7pPr marL="29718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7pPr>
            <a:lvl8pPr marL="34290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8pPr>
            <a:lvl9pPr marL="3886200" indent="-228600" defTabSz="1292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  <a:ea typeface="Univers 45 Light" pitchFamily="34" charset="0"/>
                <a:cs typeface="Univers 45 Ligh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81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ヒラギノ角ゴ Pro W3"/>
      <a:cs typeface=""/>
    </a:majorFont>
    <a:minorFont>
      <a:latin typeface="Arial"/>
      <a:ea typeface="ヒラギノ角ゴ Pro W3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D3DAF91318124A9BA3B11A92EFF844" ma:contentTypeVersion="18" ma:contentTypeDescription="Create a new document." ma:contentTypeScope="" ma:versionID="2d7a2154121d5e2e351f46096b5d5978">
  <xsd:schema xmlns:xsd="http://www.w3.org/2001/XMLSchema" xmlns:xs="http://www.w3.org/2001/XMLSchema" xmlns:p="http://schemas.microsoft.com/office/2006/metadata/properties" xmlns:ns2="3396210e-5e07-476f-bc1a-3285a14919ca" xmlns:ns3="032a32aa-41d9-4f11-b68c-173ac91f985e" targetNamespace="http://schemas.microsoft.com/office/2006/metadata/properties" ma:root="true" ma:fieldsID="2ebacec0f2f8aadf97db79d564a39910" ns2:_="" ns3:_="">
    <xsd:import namespace="3396210e-5e07-476f-bc1a-3285a14919ca"/>
    <xsd:import namespace="032a32aa-41d9-4f11-b68c-173ac91f98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6210e-5e07-476f-bc1a-3285a1491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4d2c211-d01c-4f25-b721-fb3f26bc4a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a32aa-41d9-4f11-b68c-173ac91f985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0a589a7-4186-4916-9da7-d70f7e99942b}" ma:internalName="TaxCatchAll" ma:showField="CatchAllData" ma:web="032a32aa-41d9-4f11-b68c-173ac91f98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96210e-5e07-476f-bc1a-3285a14919ca">
      <Terms xmlns="http://schemas.microsoft.com/office/infopath/2007/PartnerControls"/>
    </lcf76f155ced4ddcb4097134ff3c332f>
    <TaxCatchAll xmlns="032a32aa-41d9-4f11-b68c-173ac91f985e" xsi:nil="true"/>
  </documentManagement>
</p:properties>
</file>

<file path=customXml/itemProps1.xml><?xml version="1.0" encoding="utf-8"?>
<ds:datastoreItem xmlns:ds="http://schemas.openxmlformats.org/officeDocument/2006/customXml" ds:itemID="{C207A52A-2209-48DC-B275-1423F8B70AC0}"/>
</file>

<file path=customXml/itemProps2.xml><?xml version="1.0" encoding="utf-8"?>
<ds:datastoreItem xmlns:ds="http://schemas.openxmlformats.org/officeDocument/2006/customXml" ds:itemID="{C914FEA2-BB4F-493E-8DD0-8A55579FAA33}"/>
</file>

<file path=customXml/itemProps3.xml><?xml version="1.0" encoding="utf-8"?>
<ds:datastoreItem xmlns:ds="http://schemas.openxmlformats.org/officeDocument/2006/customXml" ds:itemID="{AA5860F4-3143-4AE3-B716-382323CB4FE3}"/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508</Words>
  <Application>Microsoft Office PowerPoint</Application>
  <PresentationFormat>On-screen Show (4:3)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PT Serif</vt:lpstr>
      <vt:lpstr>Verdana</vt:lpstr>
      <vt:lpstr>Office Theme</vt:lpstr>
      <vt:lpstr>Credit/Debit Growth Strategies</vt:lpstr>
      <vt:lpstr>Agenda</vt:lpstr>
      <vt:lpstr>What does a Successful             Portfolio look like?</vt:lpstr>
      <vt:lpstr>Credit Cards/Relationships</vt:lpstr>
      <vt:lpstr>Credit SAFER than Debit</vt:lpstr>
      <vt:lpstr>Rewards</vt:lpstr>
      <vt:lpstr>Website: Is it Updated?</vt:lpstr>
      <vt:lpstr>PowerPoint Presentation</vt:lpstr>
      <vt:lpstr>PowerPoint Presentation</vt:lpstr>
      <vt:lpstr>PowerPoint Presentation</vt:lpstr>
      <vt:lpstr>Debit Promos and Stats</vt:lpstr>
      <vt:lpstr>Debit Promotion</vt:lpstr>
      <vt:lpstr>10-cent CashBack/Rebate on Debit</vt:lpstr>
      <vt:lpstr> </vt:lpstr>
      <vt:lpstr>Debit Promotion</vt:lpstr>
      <vt:lpstr>Networks</vt:lpstr>
      <vt:lpstr>Next Step?</vt:lpstr>
      <vt:lpstr>Thanks!!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Proposal</dc:title>
  <dc:creator>IrinaJes</dc:creator>
  <cp:lastModifiedBy>Ed Jesionowski</cp:lastModifiedBy>
  <cp:revision>172</cp:revision>
  <dcterms:created xsi:type="dcterms:W3CDTF">2017-09-29T17:45:32Z</dcterms:created>
  <dcterms:modified xsi:type="dcterms:W3CDTF">2024-09-27T15:09:26Z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0x0101008ED3DAF91318124A9BA3B11A92EFF844</vt:lpwstr>
  </property>
</Properties>
</file>